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aleway"/>
      <p:regular r:id="rId36"/>
      <p:bold r:id="rId37"/>
      <p:italic r:id="rId38"/>
      <p:boldItalic r:id="rId39"/>
    </p:embeddedFont>
    <p:embeddedFont>
      <p:font typeface="Roboto"/>
      <p:regular r:id="rId40"/>
      <p:bold r:id="rId41"/>
      <p:italic r:id="rId42"/>
      <p:boldItalic r:id="rId43"/>
    </p:embeddedFont>
    <p:embeddedFont>
      <p:font typeface="Lato"/>
      <p:regular r:id="rId44"/>
      <p:bold r:id="rId45"/>
      <p:italic r:id="rId46"/>
      <p:boldItalic r:id="rId47"/>
    </p:embeddedFont>
    <p:embeddedFont>
      <p:font typeface="EB Garamond"/>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Lato-regular.fntdata"/><Relationship Id="rId43" Type="http://schemas.openxmlformats.org/officeDocument/2006/relationships/font" Target="fonts/Roboto-boldItalic.fntdata"/><Relationship Id="rId46" Type="http://schemas.openxmlformats.org/officeDocument/2006/relationships/font" Target="fonts/Lato-italic.fntdata"/><Relationship Id="rId45"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EBGaramond-regular.fntdata"/><Relationship Id="rId47" Type="http://schemas.openxmlformats.org/officeDocument/2006/relationships/font" Target="fonts/Lato-boldItalic.fntdata"/><Relationship Id="rId49" Type="http://schemas.openxmlformats.org/officeDocument/2006/relationships/font" Target="fonts/EBGaramon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font" Target="fonts/Raleway-bold.fntdata"/><Relationship Id="rId36" Type="http://schemas.openxmlformats.org/officeDocument/2006/relationships/font" Target="fonts/Raleway-regular.fntdata"/><Relationship Id="rId39" Type="http://schemas.openxmlformats.org/officeDocument/2006/relationships/font" Target="fonts/Raleway-boldItalic.fntdata"/><Relationship Id="rId38" Type="http://schemas.openxmlformats.org/officeDocument/2006/relationships/font" Target="fonts/Raleway-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EBGaramond-boldItalic.fntdata"/><Relationship Id="rId50" Type="http://schemas.openxmlformats.org/officeDocument/2006/relationships/font" Target="fonts/EBGaramon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gif>
</file>

<file path=ppt/media/image23.jpg>
</file>

<file path=ppt/media/image24.png>
</file>

<file path=ppt/media/image25.gif>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05a7924963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05a7924963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1bbac88e6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1bbac88e6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5a7924963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5a7924963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1417062b4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1417062b4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05a7924963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05a7924963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1417062b4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1417062b4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1680c86bf2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1680c86bf2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1417062b4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1417062b4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277aeb07a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277aeb07a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1bbac88e6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1bbac88e6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283a70921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283a70921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283a709215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283a709215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05a7924963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05a7924963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28cd3f25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28cd3f25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1680c86bf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1680c86bf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e965474a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e965474a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05a7924963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05a7924963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05a7924963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05a7924963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277aeb07a8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277aeb07a8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1680c86bf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1680c86bf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32.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32.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0.jpg"/><Relationship Id="rId4" Type="http://schemas.openxmlformats.org/officeDocument/2006/relationships/image" Target="../media/image9.jpg"/><Relationship Id="rId5"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32.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25.gif"/><Relationship Id="rId4" Type="http://schemas.openxmlformats.org/officeDocument/2006/relationships/image" Target="../media/image22.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29.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27.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32.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32.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hyperlink" Target="https://drive.google.com/file/d/1LS14ZB16qj7WNxLe2VV5hG2rB2FEM7q6/view?usp=sharing" TargetMode="External"/><Relationship Id="rId6" Type="http://schemas.openxmlformats.org/officeDocument/2006/relationships/image" Target="../media/image2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hyperlink" Target="https://realpython.com/python-socket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 Id="rId3" Type="http://schemas.openxmlformats.org/officeDocument/2006/relationships/image" Target="../media/image31.png"/><Relationship Id="rId4" Type="http://schemas.openxmlformats.org/officeDocument/2006/relationships/hyperlink" Target="https://translate.google.com/community"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474000" cy="240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 ACCIDENT MANAGEMENT SYSTEM</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Be Alert! Accident Hurts</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2"/>
          <p:cNvSpPr txBox="1"/>
          <p:nvPr>
            <p:ph type="title"/>
          </p:nvPr>
        </p:nvSpPr>
        <p:spPr>
          <a:xfrm>
            <a:off x="101025" y="101025"/>
            <a:ext cx="4209900" cy="480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rPr b="0" lang="en" sz="1900">
                <a:solidFill>
                  <a:srgbClr val="E69138"/>
                </a:solidFill>
              </a:rPr>
              <a:t>Motivation:</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rPr b="0" lang="en" sz="1500">
                <a:solidFill>
                  <a:schemeClr val="dk2"/>
                </a:solidFill>
              </a:rPr>
              <a:t>As cities across the world grow and the mobility of populations increases, there has also been a</a:t>
            </a:r>
            <a:endParaRPr b="0" sz="1500">
              <a:solidFill>
                <a:schemeClr val="dk2"/>
              </a:solidFill>
            </a:endParaRPr>
          </a:p>
          <a:p>
            <a:pPr indent="0" lvl="0" marL="0" rtl="0" algn="l">
              <a:spcBef>
                <a:spcPts val="0"/>
              </a:spcBef>
              <a:spcAft>
                <a:spcPts val="0"/>
              </a:spcAft>
              <a:buNone/>
            </a:pPr>
            <a:r>
              <a:rPr b="0" lang="en" sz="1500">
                <a:solidFill>
                  <a:schemeClr val="dk2"/>
                </a:solidFill>
              </a:rPr>
              <a:t>corresponding increase in the </a:t>
            </a:r>
            <a:endParaRPr b="0" sz="1500">
              <a:solidFill>
                <a:schemeClr val="dk2"/>
              </a:solidFill>
            </a:endParaRPr>
          </a:p>
          <a:p>
            <a:pPr indent="0" lvl="0" marL="0" rtl="0" algn="l">
              <a:spcBef>
                <a:spcPts val="0"/>
              </a:spcBef>
              <a:spcAft>
                <a:spcPts val="0"/>
              </a:spcAft>
              <a:buClr>
                <a:schemeClr val="dk2"/>
              </a:buClr>
              <a:buSzPts val="1100"/>
              <a:buFont typeface="Arial"/>
              <a:buNone/>
            </a:pPr>
            <a:r>
              <a:rPr b="0" lang="en" sz="1500">
                <a:solidFill>
                  <a:schemeClr val="dk2"/>
                </a:solidFill>
              </a:rPr>
              <a:t>number of vehicles on roads. One of the main elements that smart</a:t>
            </a:r>
            <a:endParaRPr b="0" sz="1500">
              <a:solidFill>
                <a:schemeClr val="dk2"/>
              </a:solidFill>
            </a:endParaRPr>
          </a:p>
          <a:p>
            <a:pPr indent="0" lvl="0" marL="0" rtl="0" algn="l">
              <a:spcBef>
                <a:spcPts val="0"/>
              </a:spcBef>
              <a:spcAft>
                <a:spcPts val="0"/>
              </a:spcAft>
              <a:buClr>
                <a:schemeClr val="dk2"/>
              </a:buClr>
              <a:buSzPts val="1100"/>
              <a:buFont typeface="Arial"/>
              <a:buNone/>
            </a:pPr>
            <a:r>
              <a:rPr b="0" lang="en" sz="1500">
                <a:solidFill>
                  <a:schemeClr val="dk2"/>
                </a:solidFill>
              </a:rPr>
              <a:t>cities seek to contain is the issue of increasing levels of road accidents, which have resulted from</a:t>
            </a:r>
            <a:endParaRPr b="0" sz="1500">
              <a:solidFill>
                <a:schemeClr val="dk2"/>
              </a:solidFill>
            </a:endParaRPr>
          </a:p>
          <a:p>
            <a:pPr indent="0" lvl="0" marL="0" rtl="0" algn="l">
              <a:spcBef>
                <a:spcPts val="0"/>
              </a:spcBef>
              <a:spcAft>
                <a:spcPts val="0"/>
              </a:spcAft>
              <a:buClr>
                <a:schemeClr val="dk2"/>
              </a:buClr>
              <a:buSzPts val="1100"/>
              <a:buFont typeface="Arial"/>
              <a:buNone/>
            </a:pPr>
            <a:r>
              <a:rPr b="0" lang="en" sz="1500">
                <a:solidFill>
                  <a:schemeClr val="dk2"/>
                </a:solidFill>
              </a:rPr>
              <a:t>increasing numbers of vehicles, leading to congestion.</a:t>
            </a:r>
            <a:endParaRPr b="0" sz="1500">
              <a:solidFill>
                <a:schemeClr val="dk2"/>
              </a:solidFill>
            </a:endParaRPr>
          </a:p>
          <a:p>
            <a:pPr indent="0" lvl="0" marL="0" rtl="0" algn="l">
              <a:spcBef>
                <a:spcPts val="0"/>
              </a:spcBef>
              <a:spcAft>
                <a:spcPts val="0"/>
              </a:spcAft>
              <a:buClr>
                <a:schemeClr val="dk2"/>
              </a:buClr>
              <a:buSzPts val="1100"/>
              <a:buFont typeface="Arial"/>
              <a:buNone/>
            </a:pPr>
            <a:r>
              <a:rPr b="0" lang="en" sz="1500">
                <a:solidFill>
                  <a:schemeClr val="dk2"/>
                </a:solidFill>
              </a:rPr>
              <a:t>The motivation behind choosing this topic is drawn from this situation. We have designed</a:t>
            </a:r>
            <a:endParaRPr b="0" sz="1500">
              <a:solidFill>
                <a:schemeClr val="dk2"/>
              </a:solidFill>
            </a:endParaRPr>
          </a:p>
          <a:p>
            <a:pPr indent="0" lvl="0" marL="0" rtl="0" algn="l">
              <a:spcBef>
                <a:spcPts val="0"/>
              </a:spcBef>
              <a:spcAft>
                <a:spcPts val="0"/>
              </a:spcAft>
              <a:buClr>
                <a:schemeClr val="dk2"/>
              </a:buClr>
              <a:buSzPts val="1100"/>
              <a:buFont typeface="Arial"/>
              <a:buNone/>
            </a:pPr>
            <a:r>
              <a:rPr b="0" lang="en" sz="1500">
                <a:solidFill>
                  <a:schemeClr val="dk2"/>
                </a:solidFill>
              </a:rPr>
              <a:t>algorithms to solve this pathos using the concepts of machine learning and image processing with</a:t>
            </a:r>
            <a:endParaRPr b="0" sz="1500">
              <a:solidFill>
                <a:schemeClr val="dk2"/>
              </a:solidFill>
            </a:endParaRPr>
          </a:p>
          <a:p>
            <a:pPr indent="0" lvl="0" marL="0" rtl="0" algn="l">
              <a:spcBef>
                <a:spcPts val="0"/>
              </a:spcBef>
              <a:spcAft>
                <a:spcPts val="0"/>
              </a:spcAft>
              <a:buClr>
                <a:schemeClr val="dk2"/>
              </a:buClr>
              <a:buSzPts val="1100"/>
              <a:buFont typeface="Arial"/>
              <a:buNone/>
            </a:pPr>
            <a:r>
              <a:rPr b="0" lang="en" sz="1500">
                <a:solidFill>
                  <a:schemeClr val="dk2"/>
                </a:solidFill>
              </a:rPr>
              <a:t>maximum possible accuracy.</a:t>
            </a:r>
            <a:endParaRPr b="0" sz="1500">
              <a:solidFill>
                <a:schemeClr val="dk2"/>
              </a:solidFill>
            </a:endParaRPr>
          </a:p>
          <a:p>
            <a:pPr indent="0" lvl="0" marL="0" rtl="0" algn="l">
              <a:spcBef>
                <a:spcPts val="0"/>
              </a:spcBef>
              <a:spcAft>
                <a:spcPts val="0"/>
              </a:spcAft>
              <a:buNone/>
            </a:pPr>
            <a:r>
              <a:t/>
            </a:r>
            <a:endParaRPr b="0" sz="1500">
              <a:solidFill>
                <a:schemeClr val="dk2"/>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a:p>
            <a:pPr indent="0" lvl="0" marL="0" rtl="0" algn="l">
              <a:spcBef>
                <a:spcPts val="0"/>
              </a:spcBef>
              <a:spcAft>
                <a:spcPts val="0"/>
              </a:spcAft>
              <a:buNone/>
            </a:pPr>
            <a:r>
              <a:t/>
            </a:r>
            <a:endParaRPr b="0" sz="1900">
              <a:solidFill>
                <a:srgbClr val="E69138"/>
              </a:solidFill>
            </a:endParaRPr>
          </a:p>
        </p:txBody>
      </p:sp>
      <p:pic>
        <p:nvPicPr>
          <p:cNvPr id="145" name="Google Shape;145;p22"/>
          <p:cNvPicPr preferRelativeResize="0"/>
          <p:nvPr/>
        </p:nvPicPr>
        <p:blipFill rotWithShape="1">
          <a:blip r:embed="rId3">
            <a:alphaModFix/>
          </a:blip>
          <a:srcRect b="13006" l="0" r="0" t="13006"/>
          <a:stretch/>
        </p:blipFill>
        <p:spPr>
          <a:xfrm>
            <a:off x="4627850" y="169800"/>
            <a:ext cx="4461325" cy="48039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9" name="Shape 149"/>
        <p:cNvGrpSpPr/>
        <p:nvPr/>
      </p:nvGrpSpPr>
      <p:grpSpPr>
        <a:xfrm>
          <a:off x="0" y="0"/>
          <a:ext cx="0" cy="0"/>
          <a:chOff x="0" y="0"/>
          <a:chExt cx="0" cy="0"/>
        </a:xfrm>
      </p:grpSpPr>
      <p:pic>
        <p:nvPicPr>
          <p:cNvPr id="150" name="Google Shape;150;p23"/>
          <p:cNvPicPr preferRelativeResize="0"/>
          <p:nvPr/>
        </p:nvPicPr>
        <p:blipFill>
          <a:blip r:embed="rId3">
            <a:alphaModFix/>
          </a:blip>
          <a:stretch>
            <a:fillRect/>
          </a:stretch>
        </p:blipFill>
        <p:spPr>
          <a:xfrm>
            <a:off x="1389575" y="0"/>
            <a:ext cx="6501975" cy="5143500"/>
          </a:xfrm>
          <a:prstGeom prst="rect">
            <a:avLst/>
          </a:prstGeom>
          <a:noFill/>
          <a:ln>
            <a:noFill/>
          </a:ln>
        </p:spPr>
      </p:pic>
      <p:pic>
        <p:nvPicPr>
          <p:cNvPr descr="Piece of duct tape sticking a note to the slide" id="151" name="Google Shape;151;p23"/>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52" name="Google Shape;152;p23"/>
          <p:cNvSpPr txBox="1"/>
          <p:nvPr/>
        </p:nvSpPr>
        <p:spPr>
          <a:xfrm>
            <a:off x="2810250" y="477026"/>
            <a:ext cx="3478200" cy="972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t/>
            </a:r>
            <a:endParaRPr b="1" sz="3000">
              <a:solidFill>
                <a:schemeClr val="lt2"/>
              </a:solidFill>
              <a:latin typeface="Raleway"/>
              <a:ea typeface="Raleway"/>
              <a:cs typeface="Raleway"/>
              <a:sym typeface="Raleway"/>
            </a:endParaRPr>
          </a:p>
          <a:p>
            <a:pPr indent="0" lvl="0" marL="0" rtl="0" algn="l">
              <a:spcBef>
                <a:spcPts val="0"/>
              </a:spcBef>
              <a:spcAft>
                <a:spcPts val="0"/>
              </a:spcAft>
              <a:buNone/>
            </a:pPr>
            <a:r>
              <a:rPr b="1" lang="en" sz="3000">
                <a:solidFill>
                  <a:schemeClr val="lt2"/>
                </a:solidFill>
                <a:latin typeface="Raleway"/>
                <a:ea typeface="Raleway"/>
                <a:cs typeface="Raleway"/>
                <a:sym typeface="Raleway"/>
              </a:rPr>
              <a:t>Methods Used:</a:t>
            </a:r>
            <a:endParaRPr b="1" sz="3000">
              <a:solidFill>
                <a:schemeClr val="lt2"/>
              </a:solidFill>
              <a:latin typeface="Raleway"/>
              <a:ea typeface="Raleway"/>
              <a:cs typeface="Raleway"/>
              <a:sym typeface="Raleway"/>
            </a:endParaRPr>
          </a:p>
        </p:txBody>
      </p:sp>
      <p:sp>
        <p:nvSpPr>
          <p:cNvPr id="153" name="Google Shape;153;p23"/>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This model will provide an efficient solution of few possible ways of road accidents like drowsy driver, tailgating , breaking traffic signal, </a:t>
            </a:r>
            <a:r>
              <a:rPr lang="en" sz="1300"/>
              <a:t>falling</a:t>
            </a:r>
            <a:r>
              <a:rPr lang="en" sz="1300"/>
              <a:t> into manholes  e.t.c.</a:t>
            </a:r>
            <a:endParaRPr sz="700">
              <a:solidFill>
                <a:schemeClr val="dk2"/>
              </a:solidFill>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Traffic Signal Detection System</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Drowsiness Detection System</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Object Detection System</a:t>
            </a:r>
            <a:endParaRPr b="1" sz="1400">
              <a:solidFill>
                <a:schemeClr val="dk1"/>
              </a:solidFill>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Pothole Detection System</a:t>
            </a:r>
            <a:endParaRPr b="1" sz="1400">
              <a:solidFill>
                <a:schemeClr val="dk1"/>
              </a:solidFill>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Location Sharing System</a:t>
            </a:r>
            <a:br>
              <a:rPr lang="en" sz="1400">
                <a:latin typeface="Raleway"/>
                <a:ea typeface="Raleway"/>
                <a:cs typeface="Raleway"/>
                <a:sym typeface="Raleway"/>
              </a:rPr>
            </a:br>
            <a:endParaRPr sz="1200">
              <a:solidFill>
                <a:schemeClr val="dk2"/>
              </a:solidFill>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descr="Screen Shot 2015-11-20 at 9.47.21 AM.png" id="158" name="Google Shape;158;p24"/>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59" name="Google Shape;159;p24"/>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600">
                <a:solidFill>
                  <a:schemeClr val="dk1"/>
                </a:solidFill>
                <a:latin typeface="Arial"/>
                <a:ea typeface="Arial"/>
                <a:cs typeface="Arial"/>
                <a:sym typeface="Arial"/>
              </a:rPr>
              <a:t>Traffic Signal Detection System:</a:t>
            </a:r>
            <a:endParaRPr b="0" sz="1600">
              <a:solidFill>
                <a:schemeClr val="dk1"/>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t/>
            </a:r>
            <a:endParaRPr b="0" sz="1600">
              <a:solidFill>
                <a:schemeClr val="dk1"/>
              </a:solidFill>
              <a:latin typeface="Arial"/>
              <a:ea typeface="Arial"/>
              <a:cs typeface="Arial"/>
              <a:sym typeface="Arial"/>
            </a:endParaRPr>
          </a:p>
          <a:p>
            <a:pPr indent="0" lvl="0" marL="0" rtl="0" algn="l">
              <a:spcBef>
                <a:spcPts val="0"/>
              </a:spcBef>
              <a:spcAft>
                <a:spcPts val="0"/>
              </a:spcAft>
              <a:buNone/>
            </a:pPr>
            <a:r>
              <a:rPr b="0" lang="en" sz="1100">
                <a:solidFill>
                  <a:srgbClr val="FFFFFF"/>
                </a:solidFill>
                <a:latin typeface="Arial"/>
                <a:ea typeface="Arial"/>
                <a:cs typeface="Arial"/>
                <a:sym typeface="Arial"/>
              </a:rPr>
              <a:t>Traffic sign detection systems constitute a key component in trending real-world applications, such as autonomous driving, and driver safety and assistance. We aim to explore the properties of these object-detection models which are modified and specifically adapted to the traffic sign detection problem domain by means of transfer learning. In particular, various publicly available object-detection models that were pre-trained on the Microsoft COCO dataset are fine-tuned on the German Traffic Sign Detection Benchmark dataset. The evaluation and comparison of these models include key metrics, such as the mean average precision (mAP), memory allocation, running time, number of floating point operations, number of parameters of the model, and the effect of traffic sign image sizes. </a:t>
            </a:r>
            <a:endParaRPr b="0" sz="1100">
              <a:solidFill>
                <a:srgbClr val="FFFFFF"/>
              </a:solidFill>
              <a:latin typeface="Arial"/>
              <a:ea typeface="Arial"/>
              <a:cs typeface="Arial"/>
              <a:sym typeface="Arial"/>
            </a:endParaRPr>
          </a:p>
          <a:p>
            <a:pPr indent="0" lvl="0" marL="0" rtl="0" algn="l">
              <a:spcBef>
                <a:spcPts val="0"/>
              </a:spcBef>
              <a:spcAft>
                <a:spcPts val="0"/>
              </a:spcAft>
              <a:buNone/>
            </a:pPr>
            <a:r>
              <a:t/>
            </a:r>
            <a:endParaRPr b="0" sz="1100">
              <a:solidFill>
                <a:srgbClr val="FFFFFF"/>
              </a:solidFill>
              <a:latin typeface="Arial"/>
              <a:ea typeface="Arial"/>
              <a:cs typeface="Arial"/>
              <a:sym typeface="Arial"/>
            </a:endParaRPr>
          </a:p>
          <a:p>
            <a:pPr indent="0" lvl="0" marL="0" rtl="0" algn="l">
              <a:spcBef>
                <a:spcPts val="0"/>
              </a:spcBef>
              <a:spcAft>
                <a:spcPts val="0"/>
              </a:spcAft>
              <a:buNone/>
            </a:pPr>
            <a:r>
              <a:t/>
            </a:r>
            <a:endParaRPr b="0" sz="1100">
              <a:solidFill>
                <a:srgbClr val="FFFFFF"/>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450">
                <a:solidFill>
                  <a:srgbClr val="FFFFFF"/>
                </a:solidFill>
                <a:latin typeface="Arial"/>
                <a:ea typeface="Arial"/>
                <a:cs typeface="Arial"/>
                <a:sym typeface="Arial"/>
              </a:rPr>
              <a:t>Working</a:t>
            </a:r>
            <a:endParaRPr b="0" sz="1450">
              <a:solidFill>
                <a:srgbClr val="FFFFFF"/>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100">
                <a:solidFill>
                  <a:srgbClr val="FFFFFF"/>
                </a:solidFill>
                <a:latin typeface="Arial"/>
                <a:ea typeface="Arial"/>
                <a:cs typeface="Arial"/>
                <a:sym typeface="Arial"/>
              </a:rPr>
              <a:t>1. Train the model using CNN and either a custom dataset or downloaded dataset(from kaggle).</a:t>
            </a:r>
            <a:endParaRPr b="0" sz="1100">
              <a:solidFill>
                <a:srgbClr val="FFFFFF"/>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100">
                <a:solidFill>
                  <a:srgbClr val="FFFFFF"/>
                </a:solidFill>
                <a:latin typeface="Arial"/>
                <a:ea typeface="Arial"/>
                <a:cs typeface="Arial"/>
                <a:sym typeface="Arial"/>
              </a:rPr>
              <a:t>2. Make a classification as per number of signs present in the dataset.</a:t>
            </a:r>
            <a:endParaRPr b="0" sz="1100">
              <a:solidFill>
                <a:srgbClr val="FFFFFF"/>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100">
                <a:solidFill>
                  <a:srgbClr val="FFFFFF"/>
                </a:solidFill>
                <a:latin typeface="Arial"/>
                <a:ea typeface="Arial"/>
                <a:cs typeface="Arial"/>
                <a:sym typeface="Arial"/>
              </a:rPr>
              <a:t>3. Run a customized loop and validate each frame of the input video.</a:t>
            </a:r>
            <a:endParaRPr b="0" sz="1100">
              <a:solidFill>
                <a:srgbClr val="FFFFFF"/>
              </a:solidFill>
              <a:latin typeface="Arial"/>
              <a:ea typeface="Arial"/>
              <a:cs typeface="Arial"/>
              <a:sym typeface="Arial"/>
            </a:endParaRPr>
          </a:p>
          <a:p>
            <a:pPr indent="0" lvl="0" marL="0" rtl="0" algn="l">
              <a:spcBef>
                <a:spcPts val="0"/>
              </a:spcBef>
              <a:spcAft>
                <a:spcPts val="0"/>
              </a:spcAft>
              <a:buNone/>
            </a:pPr>
            <a:r>
              <a:rPr b="0" lang="en" sz="1100">
                <a:solidFill>
                  <a:srgbClr val="FFFFFF"/>
                </a:solidFill>
                <a:latin typeface="Arial"/>
                <a:ea typeface="Arial"/>
                <a:cs typeface="Arial"/>
                <a:sym typeface="Arial"/>
              </a:rPr>
              <a:t>4. Predict the output as per classification and take appropriate decisions.</a:t>
            </a:r>
            <a:endParaRPr>
              <a:solidFill>
                <a:srgbClr val="FFFFFF"/>
              </a:solidFill>
            </a:endParaRPr>
          </a:p>
        </p:txBody>
      </p:sp>
      <p:pic>
        <p:nvPicPr>
          <p:cNvPr id="160" name="Google Shape;160;p24"/>
          <p:cNvPicPr preferRelativeResize="0"/>
          <p:nvPr/>
        </p:nvPicPr>
        <p:blipFill>
          <a:blip r:embed="rId4">
            <a:alphaModFix/>
          </a:blip>
          <a:stretch>
            <a:fillRect/>
          </a:stretch>
        </p:blipFill>
        <p:spPr>
          <a:xfrm>
            <a:off x="6013900" y="1319025"/>
            <a:ext cx="3411974" cy="34119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descr="Screen Shot 2015-11-20 at 9.47.21 AM.png" id="165" name="Google Shape;165;p25"/>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66" name="Google Shape;166;p25"/>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600">
                <a:solidFill>
                  <a:schemeClr val="dk1"/>
                </a:solidFill>
                <a:latin typeface="Arial"/>
                <a:ea typeface="Arial"/>
                <a:cs typeface="Arial"/>
                <a:sym typeface="Arial"/>
              </a:rPr>
              <a:t>Drowsiness</a:t>
            </a:r>
            <a:r>
              <a:rPr b="0" lang="en" sz="1600">
                <a:solidFill>
                  <a:schemeClr val="dk1"/>
                </a:solidFill>
                <a:latin typeface="Arial"/>
                <a:ea typeface="Arial"/>
                <a:cs typeface="Arial"/>
                <a:sym typeface="Arial"/>
              </a:rPr>
              <a:t> Detection System:</a:t>
            </a:r>
            <a:endParaRPr b="0" sz="1600">
              <a:solidFill>
                <a:schemeClr val="dk1"/>
              </a:solidFill>
              <a:latin typeface="Arial"/>
              <a:ea typeface="Arial"/>
              <a:cs typeface="Arial"/>
              <a:sym typeface="Arial"/>
            </a:endParaRPr>
          </a:p>
          <a:p>
            <a:pPr indent="0" lvl="0" marL="0" rtl="0" algn="l">
              <a:spcBef>
                <a:spcPts val="0"/>
              </a:spcBef>
              <a:spcAft>
                <a:spcPts val="0"/>
              </a:spcAft>
              <a:buNone/>
            </a:pPr>
            <a:r>
              <a:t/>
            </a:r>
            <a:endParaRPr b="0" sz="1600">
              <a:solidFill>
                <a:schemeClr val="dk1"/>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100">
                <a:solidFill>
                  <a:srgbClr val="FFFFFF"/>
                </a:solidFill>
                <a:latin typeface="Arial"/>
                <a:ea typeface="Arial"/>
                <a:cs typeface="Arial"/>
                <a:sym typeface="Arial"/>
              </a:rPr>
              <a:t>A computer vision system that can automatically detect driver drowsiness in a real-time video stream and then play an alarm if the driver appears to be drowsy.</a:t>
            </a:r>
            <a:endParaRPr b="0" sz="1100">
              <a:solidFill>
                <a:srgbClr val="FFFFFF"/>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100">
                <a:solidFill>
                  <a:srgbClr val="FFFFFF"/>
                </a:solidFill>
                <a:latin typeface="Arial"/>
                <a:ea typeface="Arial"/>
                <a:cs typeface="Arial"/>
                <a:sym typeface="Arial"/>
              </a:rPr>
              <a:t>Driver drowsiness and attention warning and advanced driver distraction warning systems shall be designed in such a way that those systems do not continuously record nor retain any data other than what is necessary in relation to the purposes for which they were collected or otherwise processed within the closed-loop system. Furthermore, those data shall not be accessible or made available to third parties at any time and shall be immediately deleted after processing. Those systems shall also be designed to avoid overlap and shall not prompt the driver separately and concurrently or in a confusing manner where one action triggers both systems.(-regulation (EU) 2019/2144) This system is also known as EyeSight</a:t>
            </a:r>
            <a:endParaRPr b="0" sz="1100">
              <a:solidFill>
                <a:srgbClr val="FFFFFF"/>
              </a:solidFill>
              <a:latin typeface="Arial"/>
              <a:ea typeface="Arial"/>
              <a:cs typeface="Arial"/>
              <a:sym typeface="Arial"/>
            </a:endParaRPr>
          </a:p>
          <a:p>
            <a:pPr indent="0" lvl="0" marL="0" rtl="0" algn="l">
              <a:spcBef>
                <a:spcPts val="0"/>
              </a:spcBef>
              <a:spcAft>
                <a:spcPts val="0"/>
              </a:spcAft>
              <a:buNone/>
            </a:pPr>
            <a:r>
              <a:rPr b="0" lang="en" sz="1100">
                <a:solidFill>
                  <a:srgbClr val="FFFFFF"/>
                </a:solidFill>
                <a:latin typeface="Arial"/>
                <a:ea typeface="Arial"/>
                <a:cs typeface="Arial"/>
                <a:sym typeface="Arial"/>
              </a:rPr>
              <a:t>Driver Assist,Tiredness Detection Warning, Anti Sleep Pilot,Fatigue detection system etc.</a:t>
            </a:r>
            <a:endParaRPr b="0" sz="1100">
              <a:solidFill>
                <a:srgbClr val="FFFFFF"/>
              </a:solidFill>
              <a:latin typeface="Arial"/>
              <a:ea typeface="Arial"/>
              <a:cs typeface="Arial"/>
              <a:sym typeface="Arial"/>
            </a:endParaRPr>
          </a:p>
          <a:p>
            <a:pPr indent="0" lvl="0" marL="0" rtl="0" algn="l">
              <a:spcBef>
                <a:spcPts val="0"/>
              </a:spcBef>
              <a:spcAft>
                <a:spcPts val="0"/>
              </a:spcAft>
              <a:buNone/>
            </a:pPr>
            <a:r>
              <a:t/>
            </a:r>
            <a:endParaRPr b="0" sz="1100">
              <a:solidFill>
                <a:srgbClr val="FFFFFF"/>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t/>
            </a:r>
            <a:endParaRPr b="0" sz="1100">
              <a:solidFill>
                <a:srgbClr val="FFFFFF"/>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200" u="sng">
                <a:solidFill>
                  <a:srgbClr val="FFFFFF"/>
                </a:solidFill>
                <a:latin typeface="Arial"/>
                <a:ea typeface="Arial"/>
                <a:cs typeface="Arial"/>
                <a:sym typeface="Arial"/>
              </a:rPr>
              <a:t>Applications:</a:t>
            </a:r>
            <a:endParaRPr b="0" sz="500" u="sng">
              <a:solidFill>
                <a:srgbClr val="FFFFFF"/>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t/>
            </a:r>
            <a:endParaRPr b="0" sz="500">
              <a:solidFill>
                <a:srgbClr val="FFFFFF"/>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100">
                <a:solidFill>
                  <a:srgbClr val="FFFFFF"/>
                </a:solidFill>
                <a:latin typeface="Arial"/>
                <a:ea typeface="Arial"/>
                <a:cs typeface="Arial"/>
                <a:sym typeface="Arial"/>
              </a:rPr>
              <a:t>This can be used by riders who tend to drive for a longer period of time that may lead to accidents.</a:t>
            </a:r>
            <a:endParaRPr b="0" sz="1600">
              <a:solidFill>
                <a:srgbClr val="FFFFFF"/>
              </a:solidFill>
              <a:latin typeface="Arial"/>
              <a:ea typeface="Arial"/>
              <a:cs typeface="Arial"/>
              <a:sym typeface="Arial"/>
            </a:endParaRPr>
          </a:p>
        </p:txBody>
      </p:sp>
      <p:pic>
        <p:nvPicPr>
          <p:cNvPr id="167" name="Google Shape;167;p25"/>
          <p:cNvPicPr preferRelativeResize="0"/>
          <p:nvPr/>
        </p:nvPicPr>
        <p:blipFill>
          <a:blip r:embed="rId4">
            <a:alphaModFix/>
          </a:blip>
          <a:stretch>
            <a:fillRect/>
          </a:stretch>
        </p:blipFill>
        <p:spPr>
          <a:xfrm>
            <a:off x="6624575" y="1550875"/>
            <a:ext cx="2050275" cy="2050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nvSpPr>
        <p:spPr>
          <a:xfrm>
            <a:off x="374125" y="446667"/>
            <a:ext cx="5078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Lato"/>
                <a:ea typeface="Lato"/>
                <a:cs typeface="Lato"/>
                <a:sym typeface="Lato"/>
              </a:rPr>
              <a:t>Output and Tested Images</a:t>
            </a:r>
            <a:endParaRPr b="1" sz="1900">
              <a:solidFill>
                <a:schemeClr val="dk1"/>
              </a:solidFill>
              <a:latin typeface="Lato"/>
              <a:ea typeface="Lato"/>
              <a:cs typeface="Lato"/>
              <a:sym typeface="Lato"/>
            </a:endParaRPr>
          </a:p>
        </p:txBody>
      </p:sp>
      <p:pic>
        <p:nvPicPr>
          <p:cNvPr id="173" name="Google Shape;173;p26"/>
          <p:cNvPicPr preferRelativeResize="0"/>
          <p:nvPr/>
        </p:nvPicPr>
        <p:blipFill>
          <a:blip r:embed="rId3">
            <a:alphaModFix/>
          </a:blip>
          <a:stretch>
            <a:fillRect/>
          </a:stretch>
        </p:blipFill>
        <p:spPr>
          <a:xfrm>
            <a:off x="3215675" y="1001242"/>
            <a:ext cx="5715000" cy="3371850"/>
          </a:xfrm>
          <a:prstGeom prst="rect">
            <a:avLst/>
          </a:prstGeom>
          <a:noFill/>
          <a:ln>
            <a:noFill/>
          </a:ln>
        </p:spPr>
      </p:pic>
      <p:pic>
        <p:nvPicPr>
          <p:cNvPr id="174" name="Google Shape;174;p26"/>
          <p:cNvPicPr preferRelativeResize="0"/>
          <p:nvPr/>
        </p:nvPicPr>
        <p:blipFill>
          <a:blip r:embed="rId4">
            <a:alphaModFix/>
          </a:blip>
          <a:stretch>
            <a:fillRect/>
          </a:stretch>
        </p:blipFill>
        <p:spPr>
          <a:xfrm>
            <a:off x="152400" y="1151042"/>
            <a:ext cx="2910876" cy="1969514"/>
          </a:xfrm>
          <a:prstGeom prst="rect">
            <a:avLst/>
          </a:prstGeom>
          <a:noFill/>
          <a:ln>
            <a:noFill/>
          </a:ln>
        </p:spPr>
      </p:pic>
      <p:pic>
        <p:nvPicPr>
          <p:cNvPr id="175" name="Google Shape;175;p26"/>
          <p:cNvPicPr preferRelativeResize="0"/>
          <p:nvPr/>
        </p:nvPicPr>
        <p:blipFill>
          <a:blip r:embed="rId5">
            <a:alphaModFix/>
          </a:blip>
          <a:stretch>
            <a:fillRect/>
          </a:stretch>
        </p:blipFill>
        <p:spPr>
          <a:xfrm>
            <a:off x="0" y="4195150"/>
            <a:ext cx="3937651" cy="8847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descr="Screen Shot 2015-11-20 at 9.47.21 AM.png" id="180" name="Google Shape;180;p27"/>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81" name="Google Shape;181;p27"/>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600">
                <a:solidFill>
                  <a:schemeClr val="dk1"/>
                </a:solidFill>
                <a:latin typeface="Arial"/>
                <a:ea typeface="Arial"/>
                <a:cs typeface="Arial"/>
                <a:sym typeface="Arial"/>
              </a:rPr>
              <a:t>Object</a:t>
            </a:r>
            <a:r>
              <a:rPr b="0" lang="en" sz="1600">
                <a:solidFill>
                  <a:schemeClr val="dk1"/>
                </a:solidFill>
                <a:latin typeface="Arial"/>
                <a:ea typeface="Arial"/>
                <a:cs typeface="Arial"/>
                <a:sym typeface="Arial"/>
              </a:rPr>
              <a:t> Detection System:</a:t>
            </a:r>
            <a:endParaRPr b="0" sz="1600">
              <a:solidFill>
                <a:schemeClr val="dk1"/>
              </a:solidFill>
              <a:latin typeface="Arial"/>
              <a:ea typeface="Arial"/>
              <a:cs typeface="Arial"/>
              <a:sym typeface="Arial"/>
            </a:endParaRPr>
          </a:p>
          <a:p>
            <a:pPr indent="0" lvl="0" marL="0" rtl="0" algn="l">
              <a:spcBef>
                <a:spcPts val="0"/>
              </a:spcBef>
              <a:spcAft>
                <a:spcPts val="0"/>
              </a:spcAft>
              <a:buNone/>
            </a:pPr>
            <a:r>
              <a:t/>
            </a:r>
            <a:endParaRPr b="0" sz="1600">
              <a:solidFill>
                <a:schemeClr val="dk1"/>
              </a:solidFill>
              <a:latin typeface="Arial"/>
              <a:ea typeface="Arial"/>
              <a:cs typeface="Arial"/>
              <a:sym typeface="Arial"/>
            </a:endParaRPr>
          </a:p>
          <a:p>
            <a:pPr indent="0" lvl="0" marL="0" rtl="0" algn="l">
              <a:spcBef>
                <a:spcPts val="0"/>
              </a:spcBef>
              <a:spcAft>
                <a:spcPts val="0"/>
              </a:spcAft>
              <a:buNone/>
            </a:pPr>
            <a:r>
              <a:rPr b="0" lang="en" sz="1100">
                <a:solidFill>
                  <a:srgbClr val="FFFFFF"/>
                </a:solidFill>
                <a:latin typeface="Arial"/>
                <a:ea typeface="Arial"/>
                <a:cs typeface="Arial"/>
                <a:sym typeface="Arial"/>
              </a:rPr>
              <a:t>This system is used to prevent Tailgating , it detects the distance between two vehicles so as to maintain the minimum distance limit. Basically to avoid tailgating. Object detection is a branch of computer vision which deals with the localization and the identification of an object. Object localization and identification are two different tasks that are put together to achieve this singular goal of object detection.Specifying the location of an object in an image or a video stream is called object localization and assigning the object to a specific label, class, or description is called object identification. Some architectures that have performed tremendously well on the COCO dataset.</a:t>
            </a:r>
            <a:endParaRPr b="0" sz="1100">
              <a:solidFill>
                <a:srgbClr val="FFFFFF"/>
              </a:solidFill>
              <a:latin typeface="Arial"/>
              <a:ea typeface="Arial"/>
              <a:cs typeface="Arial"/>
              <a:sym typeface="Arial"/>
            </a:endParaRPr>
          </a:p>
          <a:p>
            <a:pPr indent="0" lvl="0" marL="0" rtl="0" algn="l">
              <a:spcBef>
                <a:spcPts val="0"/>
              </a:spcBef>
              <a:spcAft>
                <a:spcPts val="0"/>
              </a:spcAft>
              <a:buNone/>
            </a:pPr>
            <a:r>
              <a:t/>
            </a:r>
            <a:endParaRPr b="0" sz="1100">
              <a:solidFill>
                <a:srgbClr val="FFFFFF"/>
              </a:solidFill>
              <a:latin typeface="Arial"/>
              <a:ea typeface="Arial"/>
              <a:cs typeface="Arial"/>
              <a:sym typeface="Arial"/>
            </a:endParaRPr>
          </a:p>
          <a:p>
            <a:pPr indent="0" lvl="0" marL="0" rtl="0" algn="l">
              <a:spcBef>
                <a:spcPts val="0"/>
              </a:spcBef>
              <a:spcAft>
                <a:spcPts val="0"/>
              </a:spcAft>
              <a:buNone/>
            </a:pPr>
            <a:r>
              <a:t/>
            </a:r>
            <a:endParaRPr b="0" sz="1350">
              <a:solidFill>
                <a:srgbClr val="FFFFFF"/>
              </a:solidFill>
              <a:latin typeface="Arial"/>
              <a:ea typeface="Arial"/>
              <a:cs typeface="Arial"/>
              <a:sym typeface="Arial"/>
            </a:endParaRPr>
          </a:p>
          <a:p>
            <a:pPr indent="0" lvl="0" marL="0" rtl="0" algn="l">
              <a:spcBef>
                <a:spcPts val="0"/>
              </a:spcBef>
              <a:spcAft>
                <a:spcPts val="0"/>
              </a:spcAft>
              <a:buNone/>
            </a:pPr>
            <a:r>
              <a:rPr b="0" lang="en" sz="1350" u="sng">
                <a:solidFill>
                  <a:srgbClr val="FFFFFF"/>
                </a:solidFill>
                <a:latin typeface="Arial"/>
                <a:ea typeface="Arial"/>
                <a:cs typeface="Arial"/>
                <a:sym typeface="Arial"/>
              </a:rPr>
              <a:t>Working:</a:t>
            </a:r>
            <a:endParaRPr b="0" sz="500" u="sng">
              <a:solidFill>
                <a:srgbClr val="FFFFFF"/>
              </a:solidFill>
              <a:latin typeface="Arial"/>
              <a:ea typeface="Arial"/>
              <a:cs typeface="Arial"/>
              <a:sym typeface="Arial"/>
            </a:endParaRPr>
          </a:p>
          <a:p>
            <a:pPr indent="0" lvl="0" marL="0" rtl="0" algn="l">
              <a:spcBef>
                <a:spcPts val="0"/>
              </a:spcBef>
              <a:spcAft>
                <a:spcPts val="0"/>
              </a:spcAft>
              <a:buNone/>
            </a:pPr>
            <a:r>
              <a:t/>
            </a:r>
            <a:endParaRPr b="0" sz="500">
              <a:solidFill>
                <a:srgbClr val="FFFFFF"/>
              </a:solidFill>
              <a:latin typeface="Arial"/>
              <a:ea typeface="Arial"/>
              <a:cs typeface="Arial"/>
              <a:sym typeface="Arial"/>
            </a:endParaRPr>
          </a:p>
          <a:p>
            <a:pPr indent="0" lvl="0" marL="0" rtl="0" algn="l">
              <a:spcBef>
                <a:spcPts val="0"/>
              </a:spcBef>
              <a:spcAft>
                <a:spcPts val="0"/>
              </a:spcAft>
              <a:buNone/>
            </a:pPr>
            <a:r>
              <a:rPr b="0" lang="en" sz="1100">
                <a:solidFill>
                  <a:srgbClr val="FFFFFF"/>
                </a:solidFill>
                <a:latin typeface="Arial"/>
                <a:ea typeface="Arial"/>
                <a:cs typeface="Arial"/>
                <a:sym typeface="Arial"/>
              </a:rPr>
              <a:t>This module is a part of the Accident Control Management System. This will be helpful in detection and recognition of objects. With this, if anything comes in front of the vehicle then it will detect that and display the visuals. With the help of those visuals, the driver will be able to make a proper decision at the right time.</a:t>
            </a:r>
            <a:endParaRPr b="0" sz="1100">
              <a:solidFill>
                <a:srgbClr val="FFFFFF"/>
              </a:solidFill>
              <a:latin typeface="Arial"/>
              <a:ea typeface="Arial"/>
              <a:cs typeface="Arial"/>
              <a:sym typeface="Arial"/>
            </a:endParaRPr>
          </a:p>
        </p:txBody>
      </p:sp>
      <p:pic>
        <p:nvPicPr>
          <p:cNvPr id="182" name="Google Shape;182;p27"/>
          <p:cNvPicPr preferRelativeResize="0"/>
          <p:nvPr/>
        </p:nvPicPr>
        <p:blipFill>
          <a:blip r:embed="rId4">
            <a:alphaModFix/>
          </a:blip>
          <a:stretch>
            <a:fillRect/>
          </a:stretch>
        </p:blipFill>
        <p:spPr>
          <a:xfrm>
            <a:off x="6594927" y="1119825"/>
            <a:ext cx="2373051" cy="29038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8"/>
          <p:cNvSpPr txBox="1"/>
          <p:nvPr/>
        </p:nvSpPr>
        <p:spPr>
          <a:xfrm>
            <a:off x="374125" y="446667"/>
            <a:ext cx="5078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Lato"/>
                <a:ea typeface="Lato"/>
                <a:cs typeface="Lato"/>
                <a:sym typeface="Lato"/>
              </a:rPr>
              <a:t>Output and Tested Images</a:t>
            </a:r>
            <a:endParaRPr b="1" sz="1900">
              <a:solidFill>
                <a:schemeClr val="dk1"/>
              </a:solidFill>
              <a:latin typeface="Lato"/>
              <a:ea typeface="Lato"/>
              <a:cs typeface="Lato"/>
              <a:sym typeface="Lato"/>
            </a:endParaRPr>
          </a:p>
        </p:txBody>
      </p:sp>
      <p:pic>
        <p:nvPicPr>
          <p:cNvPr id="188" name="Google Shape;188;p28"/>
          <p:cNvPicPr preferRelativeResize="0"/>
          <p:nvPr/>
        </p:nvPicPr>
        <p:blipFill>
          <a:blip r:embed="rId3">
            <a:alphaModFix/>
          </a:blip>
          <a:stretch>
            <a:fillRect/>
          </a:stretch>
        </p:blipFill>
        <p:spPr>
          <a:xfrm>
            <a:off x="4816250" y="1501575"/>
            <a:ext cx="3978740" cy="2440425"/>
          </a:xfrm>
          <a:prstGeom prst="rect">
            <a:avLst/>
          </a:prstGeom>
          <a:noFill/>
          <a:ln>
            <a:noFill/>
          </a:ln>
        </p:spPr>
      </p:pic>
      <p:pic>
        <p:nvPicPr>
          <p:cNvPr id="189" name="Google Shape;189;p28"/>
          <p:cNvPicPr preferRelativeResize="0"/>
          <p:nvPr/>
        </p:nvPicPr>
        <p:blipFill>
          <a:blip r:embed="rId4">
            <a:alphaModFix/>
          </a:blip>
          <a:stretch>
            <a:fillRect/>
          </a:stretch>
        </p:blipFill>
        <p:spPr>
          <a:xfrm>
            <a:off x="191700" y="1529500"/>
            <a:ext cx="4016625" cy="24404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9"/>
          <p:cNvSpPr txBox="1"/>
          <p:nvPr/>
        </p:nvSpPr>
        <p:spPr>
          <a:xfrm>
            <a:off x="374125" y="446667"/>
            <a:ext cx="5078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Lato"/>
                <a:ea typeface="Lato"/>
                <a:cs typeface="Lato"/>
                <a:sym typeface="Lato"/>
              </a:rPr>
              <a:t>Output and Tested Images</a:t>
            </a:r>
            <a:endParaRPr b="1" sz="1900">
              <a:solidFill>
                <a:schemeClr val="dk1"/>
              </a:solidFill>
              <a:latin typeface="Lato"/>
              <a:ea typeface="Lato"/>
              <a:cs typeface="Lato"/>
              <a:sym typeface="Lato"/>
            </a:endParaRPr>
          </a:p>
        </p:txBody>
      </p:sp>
      <p:pic>
        <p:nvPicPr>
          <p:cNvPr id="195" name="Google Shape;195;p29"/>
          <p:cNvPicPr preferRelativeResize="0"/>
          <p:nvPr/>
        </p:nvPicPr>
        <p:blipFill>
          <a:blip r:embed="rId3">
            <a:alphaModFix/>
          </a:blip>
          <a:stretch>
            <a:fillRect/>
          </a:stretch>
        </p:blipFill>
        <p:spPr>
          <a:xfrm>
            <a:off x="4655742" y="1414975"/>
            <a:ext cx="4432435" cy="2849650"/>
          </a:xfrm>
          <a:prstGeom prst="rect">
            <a:avLst/>
          </a:prstGeom>
          <a:noFill/>
          <a:ln>
            <a:noFill/>
          </a:ln>
        </p:spPr>
      </p:pic>
      <p:pic>
        <p:nvPicPr>
          <p:cNvPr id="196" name="Google Shape;196;p29"/>
          <p:cNvPicPr preferRelativeResize="0"/>
          <p:nvPr/>
        </p:nvPicPr>
        <p:blipFill>
          <a:blip r:embed="rId4">
            <a:alphaModFix/>
          </a:blip>
          <a:stretch>
            <a:fillRect/>
          </a:stretch>
        </p:blipFill>
        <p:spPr>
          <a:xfrm>
            <a:off x="101725" y="1399275"/>
            <a:ext cx="4351627" cy="288104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0"/>
          <p:cNvSpPr txBox="1"/>
          <p:nvPr/>
        </p:nvSpPr>
        <p:spPr>
          <a:xfrm>
            <a:off x="374125" y="446667"/>
            <a:ext cx="5078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Lato"/>
                <a:ea typeface="Lato"/>
                <a:cs typeface="Lato"/>
                <a:sym typeface="Lato"/>
              </a:rPr>
              <a:t>Output and Tested Images</a:t>
            </a:r>
            <a:endParaRPr b="1" sz="1900">
              <a:solidFill>
                <a:schemeClr val="dk1"/>
              </a:solidFill>
              <a:latin typeface="Lato"/>
              <a:ea typeface="Lato"/>
              <a:cs typeface="Lato"/>
              <a:sym typeface="Lato"/>
            </a:endParaRPr>
          </a:p>
        </p:txBody>
      </p:sp>
      <p:pic>
        <p:nvPicPr>
          <p:cNvPr id="202" name="Google Shape;202;p30"/>
          <p:cNvPicPr preferRelativeResize="0"/>
          <p:nvPr/>
        </p:nvPicPr>
        <p:blipFill>
          <a:blip r:embed="rId3">
            <a:alphaModFix/>
          </a:blip>
          <a:stretch>
            <a:fillRect/>
          </a:stretch>
        </p:blipFill>
        <p:spPr>
          <a:xfrm>
            <a:off x="4629375" y="1400100"/>
            <a:ext cx="4447949" cy="2727899"/>
          </a:xfrm>
          <a:prstGeom prst="rect">
            <a:avLst/>
          </a:prstGeom>
          <a:noFill/>
          <a:ln>
            <a:noFill/>
          </a:ln>
        </p:spPr>
      </p:pic>
      <p:pic>
        <p:nvPicPr>
          <p:cNvPr id="203" name="Google Shape;203;p30"/>
          <p:cNvPicPr preferRelativeResize="0"/>
          <p:nvPr/>
        </p:nvPicPr>
        <p:blipFill>
          <a:blip r:embed="rId4">
            <a:alphaModFix/>
          </a:blip>
          <a:stretch>
            <a:fillRect/>
          </a:stretch>
        </p:blipFill>
        <p:spPr>
          <a:xfrm>
            <a:off x="104700" y="1400100"/>
            <a:ext cx="4326950" cy="27278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descr="Screen Shot 2015-11-20 at 9.47.21 AM.png" id="208" name="Google Shape;208;p31" title="Pot Ho;e Dtection"/>
          <p:cNvPicPr preferRelativeResize="0"/>
          <p:nvPr/>
        </p:nvPicPr>
        <p:blipFill rotWithShape="1">
          <a:blip r:embed="rId3">
            <a:alphaModFix/>
          </a:blip>
          <a:srcRect b="0" l="4413" r="4404" t="0"/>
          <a:stretch/>
        </p:blipFill>
        <p:spPr>
          <a:xfrm>
            <a:off x="0" y="0"/>
            <a:ext cx="9144000" cy="5143500"/>
          </a:xfrm>
          <a:prstGeom prst="rect">
            <a:avLst/>
          </a:prstGeom>
          <a:noFill/>
          <a:ln>
            <a:noFill/>
          </a:ln>
        </p:spPr>
      </p:pic>
      <p:sp>
        <p:nvSpPr>
          <p:cNvPr id="209" name="Google Shape;209;p31"/>
          <p:cNvSpPr txBox="1"/>
          <p:nvPr/>
        </p:nvSpPr>
        <p:spPr>
          <a:xfrm>
            <a:off x="368675" y="317950"/>
            <a:ext cx="4610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Lato"/>
                <a:ea typeface="Lato"/>
                <a:cs typeface="Lato"/>
                <a:sym typeface="Lato"/>
              </a:rPr>
              <a:t>Pothole</a:t>
            </a:r>
            <a:r>
              <a:rPr lang="en" sz="1600">
                <a:solidFill>
                  <a:schemeClr val="dk1"/>
                </a:solidFill>
                <a:latin typeface="Lato"/>
                <a:ea typeface="Lato"/>
                <a:cs typeface="Lato"/>
                <a:sym typeface="Lato"/>
              </a:rPr>
              <a:t> Detection System:</a:t>
            </a:r>
            <a:endParaRPr sz="1600">
              <a:solidFill>
                <a:schemeClr val="dk1"/>
              </a:solidFill>
              <a:latin typeface="Lato"/>
              <a:ea typeface="Lato"/>
              <a:cs typeface="Lato"/>
              <a:sym typeface="Lato"/>
            </a:endParaRPr>
          </a:p>
        </p:txBody>
      </p:sp>
      <p:sp>
        <p:nvSpPr>
          <p:cNvPr id="210" name="Google Shape;210;p31"/>
          <p:cNvSpPr txBox="1"/>
          <p:nvPr/>
        </p:nvSpPr>
        <p:spPr>
          <a:xfrm>
            <a:off x="368675" y="889325"/>
            <a:ext cx="5625900" cy="3863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t/>
            </a:r>
            <a:endParaRPr sz="5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1200">
                <a:solidFill>
                  <a:schemeClr val="lt1"/>
                </a:solidFill>
                <a:latin typeface="Lato"/>
                <a:ea typeface="Lato"/>
                <a:cs typeface="Lato"/>
                <a:sym typeface="Lato"/>
              </a:rPr>
              <a:t>A pothole is a depression in a road surface, usually asphalt pavement, where traffic has removed broken pieces of the pavement. It is usually the result of water in the underlying soil structure and traffic passing over the affected area.</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1200">
                <a:solidFill>
                  <a:schemeClr val="lt1"/>
                </a:solidFill>
                <a:latin typeface="Lato"/>
                <a:ea typeface="Lato"/>
                <a:cs typeface="Lato"/>
                <a:sym typeface="Lato"/>
              </a:rPr>
              <a:t>In India, it is one of the major causes of Road Accidents since our roads are not designed and constructed at par level thus leading to </a:t>
            </a:r>
            <a:endParaRPr sz="12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5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1500" u="sng">
                <a:solidFill>
                  <a:schemeClr val="lt1"/>
                </a:solidFill>
                <a:latin typeface="Lato"/>
                <a:ea typeface="Lato"/>
                <a:cs typeface="Lato"/>
                <a:sym typeface="Lato"/>
              </a:rPr>
              <a:t>Working :</a:t>
            </a:r>
            <a:endParaRPr sz="500" u="sng">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500" u="sng">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1100">
                <a:solidFill>
                  <a:schemeClr val="lt1"/>
                </a:solidFill>
                <a:latin typeface="Lato"/>
                <a:ea typeface="Lato"/>
                <a:cs typeface="Lato"/>
                <a:sym typeface="Lato"/>
              </a:rPr>
              <a:t>We will classify the dataset (download from kaggle). Then, open camera so that we can detect real time pothole. This method is also applicable on images. Taking the input from camera and processed it using CNN and predict with model which is already saved. </a:t>
            </a:r>
            <a:r>
              <a:rPr lang="en" sz="1200">
                <a:solidFill>
                  <a:schemeClr val="lt1"/>
                </a:solidFill>
                <a:latin typeface="Lato"/>
                <a:ea typeface="Lato"/>
                <a:cs typeface="Lato"/>
                <a:sym typeface="Lato"/>
              </a:rPr>
              <a:t> After training the model on this data, the model predicts if the input image is of a pothole or non-pothole.</a:t>
            </a:r>
            <a:r>
              <a:rPr lang="en" sz="1100">
                <a:solidFill>
                  <a:schemeClr val="lt1"/>
                </a:solidFill>
                <a:latin typeface="Lato"/>
                <a:ea typeface="Lato"/>
                <a:cs typeface="Lato"/>
                <a:sym typeface="Lato"/>
              </a:rPr>
              <a:t>The output will classify into three categories that are:</a:t>
            </a:r>
            <a:endParaRPr sz="4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4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1100">
                <a:solidFill>
                  <a:schemeClr val="lt1"/>
                </a:solidFill>
                <a:latin typeface="Lato"/>
                <a:ea typeface="Lato"/>
                <a:cs typeface="Lato"/>
                <a:sym typeface="Lato"/>
              </a:rPr>
              <a:t>1. Pot-Hole</a:t>
            </a:r>
            <a:endParaRPr sz="5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5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1100">
                <a:solidFill>
                  <a:schemeClr val="lt1"/>
                </a:solidFill>
                <a:latin typeface="Lato"/>
                <a:ea typeface="Lato"/>
                <a:cs typeface="Lato"/>
                <a:sym typeface="Lato"/>
              </a:rPr>
              <a:t>2. Plain-Road</a:t>
            </a:r>
            <a:endParaRPr sz="4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4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1100">
                <a:solidFill>
                  <a:schemeClr val="lt1"/>
                </a:solidFill>
                <a:latin typeface="Lato"/>
                <a:ea typeface="Lato"/>
                <a:cs typeface="Lato"/>
                <a:sym typeface="Lato"/>
              </a:rPr>
              <a:t>3. None</a:t>
            </a:r>
            <a:endParaRPr sz="1100">
              <a:solidFill>
                <a:schemeClr val="lt1"/>
              </a:solidFill>
              <a:latin typeface="Lato"/>
              <a:ea typeface="Lato"/>
              <a:cs typeface="Lato"/>
              <a:sym typeface="Lato"/>
            </a:endParaRPr>
          </a:p>
          <a:p>
            <a:pPr indent="0" lvl="0" marL="0" rtl="0" algn="l">
              <a:spcBef>
                <a:spcPts val="0"/>
              </a:spcBef>
              <a:spcAft>
                <a:spcPts val="0"/>
              </a:spcAft>
              <a:buNone/>
            </a:pPr>
            <a:r>
              <a:t/>
            </a:r>
            <a:endParaRPr sz="1100">
              <a:solidFill>
                <a:schemeClr val="lt1"/>
              </a:solidFill>
              <a:latin typeface="Lato"/>
              <a:ea typeface="Lato"/>
              <a:cs typeface="Lato"/>
              <a:sym typeface="Lato"/>
            </a:endParaRPr>
          </a:p>
        </p:txBody>
      </p:sp>
      <p:pic>
        <p:nvPicPr>
          <p:cNvPr id="211" name="Google Shape;211;p31"/>
          <p:cNvPicPr preferRelativeResize="0"/>
          <p:nvPr/>
        </p:nvPicPr>
        <p:blipFill>
          <a:blip r:embed="rId4">
            <a:alphaModFix/>
          </a:blip>
          <a:stretch>
            <a:fillRect/>
          </a:stretch>
        </p:blipFill>
        <p:spPr>
          <a:xfrm>
            <a:off x="6199550" y="963225"/>
            <a:ext cx="2545900" cy="3114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383425"/>
            <a:ext cx="5197200" cy="73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INTRODUCTION</a:t>
            </a:r>
            <a:endParaRPr sz="2400"/>
          </a:p>
        </p:txBody>
      </p:sp>
      <p:sp>
        <p:nvSpPr>
          <p:cNvPr id="79" name="Google Shape;79;p14"/>
          <p:cNvSpPr txBox="1"/>
          <p:nvPr>
            <p:ph idx="4294967295" type="title"/>
          </p:nvPr>
        </p:nvSpPr>
        <p:spPr>
          <a:xfrm>
            <a:off x="445900" y="1480150"/>
            <a:ext cx="6076800" cy="3663300"/>
          </a:xfrm>
          <a:prstGeom prst="rect">
            <a:avLst/>
          </a:prstGeom>
        </p:spPr>
        <p:txBody>
          <a:bodyPr anchorCtr="0" anchor="t" bIns="91425" lIns="91425" spcFirstLastPara="1" rIns="91425" wrap="square" tIns="91425">
            <a:noAutofit/>
          </a:bodyPr>
          <a:lstStyle/>
          <a:p>
            <a:pPr indent="0" lvl="0" marL="0" rtl="0" algn="l">
              <a:lnSpc>
                <a:spcPct val="115000"/>
              </a:lnSpc>
              <a:spcBef>
                <a:spcPts val="2000"/>
              </a:spcBef>
              <a:spcAft>
                <a:spcPts val="600"/>
              </a:spcAft>
              <a:buClr>
                <a:schemeClr val="dk2"/>
              </a:buClr>
              <a:buSzPts val="1100"/>
              <a:buFont typeface="Arial"/>
              <a:buNone/>
            </a:pPr>
            <a:r>
              <a:rPr i="1" lang="en" sz="1700">
                <a:latin typeface="Comic Sans MS"/>
                <a:ea typeface="Comic Sans MS"/>
                <a:cs typeface="Comic Sans MS"/>
                <a:sym typeface="Comic Sans MS"/>
              </a:rPr>
              <a:t>RAMS helps us to construct a smart vehicle system with minimizing the limitations of existing methods and also enhancing the security of vehicles and human beings by reducing accidental injuries. Smart vehicle system will entail a speed and other parameters of vehicle sensing mechanism which will help drivers to prevent drunk driving, tailgating , breaking traffic signals and few more possibilities of road accidents</a:t>
            </a:r>
            <a:r>
              <a:rPr i="1" lang="en" sz="2400">
                <a:latin typeface="Comic Sans MS"/>
                <a:ea typeface="Comic Sans MS"/>
                <a:cs typeface="Comic Sans MS"/>
                <a:sym typeface="Comic Sans MS"/>
              </a:rPr>
              <a:t>.</a:t>
            </a:r>
            <a:endParaRPr b="0" sz="1800">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6522700" y="657525"/>
            <a:ext cx="1848225" cy="37182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2"/>
          <p:cNvSpPr txBox="1"/>
          <p:nvPr/>
        </p:nvSpPr>
        <p:spPr>
          <a:xfrm>
            <a:off x="374125" y="446667"/>
            <a:ext cx="50787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latin typeface="Lato"/>
                <a:ea typeface="Lato"/>
                <a:cs typeface="Lato"/>
                <a:sym typeface="Lato"/>
              </a:rPr>
              <a:t>Output Images of </a:t>
            </a:r>
            <a:r>
              <a:rPr b="1" lang="en" sz="1900">
                <a:solidFill>
                  <a:schemeClr val="dk1"/>
                </a:solidFill>
                <a:latin typeface="Lato"/>
                <a:ea typeface="Lato"/>
                <a:cs typeface="Lato"/>
                <a:sym typeface="Lato"/>
              </a:rPr>
              <a:t>Pothole</a:t>
            </a:r>
            <a:r>
              <a:rPr b="1" lang="en" sz="1900">
                <a:solidFill>
                  <a:schemeClr val="dk1"/>
                </a:solidFill>
                <a:latin typeface="Lato"/>
                <a:ea typeface="Lato"/>
                <a:cs typeface="Lato"/>
                <a:sym typeface="Lato"/>
              </a:rPr>
              <a:t> Detection</a:t>
            </a:r>
            <a:endParaRPr b="1" sz="1900">
              <a:solidFill>
                <a:schemeClr val="dk1"/>
              </a:solidFill>
              <a:latin typeface="Lato"/>
              <a:ea typeface="Lato"/>
              <a:cs typeface="Lato"/>
              <a:sym typeface="Lato"/>
            </a:endParaRPr>
          </a:p>
        </p:txBody>
      </p:sp>
      <p:pic>
        <p:nvPicPr>
          <p:cNvPr id="217" name="Google Shape;217;p32"/>
          <p:cNvPicPr preferRelativeResize="0"/>
          <p:nvPr/>
        </p:nvPicPr>
        <p:blipFill>
          <a:blip r:embed="rId3">
            <a:alphaModFix/>
          </a:blip>
          <a:stretch>
            <a:fillRect/>
          </a:stretch>
        </p:blipFill>
        <p:spPr>
          <a:xfrm>
            <a:off x="1805825" y="1083075"/>
            <a:ext cx="5226750" cy="1759500"/>
          </a:xfrm>
          <a:prstGeom prst="rect">
            <a:avLst/>
          </a:prstGeom>
          <a:noFill/>
          <a:ln>
            <a:noFill/>
          </a:ln>
        </p:spPr>
      </p:pic>
      <p:pic>
        <p:nvPicPr>
          <p:cNvPr id="218" name="Google Shape;218;p32"/>
          <p:cNvPicPr preferRelativeResize="0"/>
          <p:nvPr/>
        </p:nvPicPr>
        <p:blipFill>
          <a:blip r:embed="rId4">
            <a:alphaModFix/>
          </a:blip>
          <a:stretch>
            <a:fillRect/>
          </a:stretch>
        </p:blipFill>
        <p:spPr>
          <a:xfrm>
            <a:off x="1031725" y="3398754"/>
            <a:ext cx="7632825" cy="12912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title"/>
          </p:nvPr>
        </p:nvSpPr>
        <p:spPr>
          <a:xfrm>
            <a:off x="125225" y="275125"/>
            <a:ext cx="4045200" cy="70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24" name="Google Shape;224;p33"/>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225" name="Google Shape;225;p3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descr="Screen Shot 2015-11-20 at 9.47.21 AM.png" id="226" name="Google Shape;226;p33" title="Pot Ho;e Dtection"/>
          <p:cNvPicPr preferRelativeResize="0"/>
          <p:nvPr/>
        </p:nvPicPr>
        <p:blipFill rotWithShape="1">
          <a:blip r:embed="rId3">
            <a:alphaModFix/>
          </a:blip>
          <a:srcRect b="0" l="4413" r="4404" t="0"/>
          <a:stretch/>
        </p:blipFill>
        <p:spPr>
          <a:xfrm>
            <a:off x="0" y="0"/>
            <a:ext cx="9144000" cy="5143500"/>
          </a:xfrm>
          <a:prstGeom prst="rect">
            <a:avLst/>
          </a:prstGeom>
          <a:noFill/>
          <a:ln>
            <a:noFill/>
          </a:ln>
        </p:spPr>
      </p:pic>
      <p:sp>
        <p:nvSpPr>
          <p:cNvPr id="227" name="Google Shape;227;p33"/>
          <p:cNvSpPr txBox="1"/>
          <p:nvPr/>
        </p:nvSpPr>
        <p:spPr>
          <a:xfrm>
            <a:off x="458250" y="275125"/>
            <a:ext cx="35442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2"/>
              </a:buClr>
              <a:buSzPts val="1100"/>
              <a:buFont typeface="Arial"/>
              <a:buNone/>
            </a:pPr>
            <a:r>
              <a:rPr lang="en" sz="1700">
                <a:solidFill>
                  <a:schemeClr val="dk1"/>
                </a:solidFill>
                <a:latin typeface="Lato"/>
                <a:ea typeface="Lato"/>
                <a:cs typeface="Lato"/>
                <a:sym typeface="Lato"/>
              </a:rPr>
              <a:t>Location Sharing</a:t>
            </a:r>
            <a:r>
              <a:rPr lang="en" sz="1700">
                <a:solidFill>
                  <a:schemeClr val="dk1"/>
                </a:solidFill>
                <a:latin typeface="Lato"/>
                <a:ea typeface="Lato"/>
                <a:cs typeface="Lato"/>
                <a:sym typeface="Lato"/>
              </a:rPr>
              <a:t> System:</a:t>
            </a:r>
            <a:endParaRPr sz="1500">
              <a:latin typeface="Lato"/>
              <a:ea typeface="Lato"/>
              <a:cs typeface="Lato"/>
              <a:sym typeface="Lato"/>
            </a:endParaRPr>
          </a:p>
        </p:txBody>
      </p:sp>
      <p:pic>
        <p:nvPicPr>
          <p:cNvPr id="228" name="Google Shape;228;p33"/>
          <p:cNvPicPr preferRelativeResize="0"/>
          <p:nvPr/>
        </p:nvPicPr>
        <p:blipFill>
          <a:blip r:embed="rId4">
            <a:alphaModFix/>
          </a:blip>
          <a:stretch>
            <a:fillRect/>
          </a:stretch>
        </p:blipFill>
        <p:spPr>
          <a:xfrm>
            <a:off x="5307525" y="551075"/>
            <a:ext cx="3590850" cy="3590850"/>
          </a:xfrm>
          <a:prstGeom prst="rect">
            <a:avLst/>
          </a:prstGeom>
          <a:noFill/>
          <a:ln>
            <a:noFill/>
          </a:ln>
        </p:spPr>
      </p:pic>
      <p:sp>
        <p:nvSpPr>
          <p:cNvPr id="229" name="Google Shape;229;p33"/>
          <p:cNvSpPr txBox="1"/>
          <p:nvPr/>
        </p:nvSpPr>
        <p:spPr>
          <a:xfrm>
            <a:off x="458250" y="785550"/>
            <a:ext cx="4432800" cy="400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Lato"/>
                <a:ea typeface="Lato"/>
                <a:cs typeface="Lato"/>
                <a:sym typeface="Lato"/>
              </a:rPr>
              <a:t> </a:t>
            </a:r>
            <a:r>
              <a:rPr lang="en" sz="1200">
                <a:solidFill>
                  <a:schemeClr val="lt1"/>
                </a:solidFill>
                <a:latin typeface="Lato"/>
                <a:ea typeface="Lato"/>
                <a:cs typeface="Lato"/>
                <a:sym typeface="Lato"/>
              </a:rPr>
              <a:t>A vehicle moving on high speed will have greater impact during the crash and hence will cause more injuries. Some deaths also happen due to the lack of immediate first aid. Another problem is that the lack of information about the vehicle position. So,in our project we have used GSM/GPRS modem to locate the exact position of the vehicle.</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sz="1200">
              <a:solidFill>
                <a:schemeClr val="lt1"/>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1200">
                <a:solidFill>
                  <a:schemeClr val="lt1"/>
                </a:solidFill>
                <a:latin typeface="Lato"/>
                <a:ea typeface="Lato"/>
                <a:cs typeface="Lato"/>
                <a:sym typeface="Lato"/>
              </a:rPr>
              <a:t> This project presents vehicle accident detection and alert system with SMS to the user defined mobile numbers.</a:t>
            </a:r>
            <a:endParaRPr sz="1200">
              <a:solidFill>
                <a:schemeClr val="lt1"/>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u="sng">
                <a:solidFill>
                  <a:schemeClr val="lt1"/>
                </a:solidFill>
                <a:latin typeface="Lato"/>
                <a:ea typeface="Lato"/>
                <a:cs typeface="Lato"/>
                <a:sym typeface="Lato"/>
              </a:rPr>
              <a:t>Working</a:t>
            </a:r>
            <a:r>
              <a:rPr lang="en">
                <a:solidFill>
                  <a:schemeClr val="lt1"/>
                </a:solidFill>
                <a:latin typeface="Lato"/>
                <a:ea typeface="Lato"/>
                <a:cs typeface="Lato"/>
                <a:sym typeface="Lato"/>
              </a:rPr>
              <a:t>: </a:t>
            </a:r>
            <a:endParaRPr>
              <a:solidFill>
                <a:schemeClr val="lt1"/>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 sz="1200">
                <a:solidFill>
                  <a:schemeClr val="lt1"/>
                </a:solidFill>
                <a:latin typeface="Lato"/>
                <a:ea typeface="Lato"/>
                <a:cs typeface="Lato"/>
                <a:sym typeface="Lato"/>
              </a:rPr>
              <a:t>Socket programming is a way of connecting two nodes on a network to communicate with each other. </a:t>
            </a:r>
            <a:endParaRPr sz="1200">
              <a:solidFill>
                <a:schemeClr val="lt1"/>
              </a:solidFill>
              <a:latin typeface="Lato"/>
              <a:ea typeface="Lato"/>
              <a:cs typeface="Lato"/>
              <a:sym typeface="Lato"/>
            </a:endParaRPr>
          </a:p>
          <a:p>
            <a:pPr indent="0" lvl="0" marL="0" rtl="0" algn="l">
              <a:spcBef>
                <a:spcPts val="0"/>
              </a:spcBef>
              <a:spcAft>
                <a:spcPts val="0"/>
              </a:spcAft>
              <a:buNone/>
            </a:pPr>
            <a:r>
              <a:rPr lang="en" sz="1200">
                <a:solidFill>
                  <a:schemeClr val="lt1"/>
                </a:solidFill>
                <a:latin typeface="Lato"/>
                <a:ea typeface="Lato"/>
                <a:cs typeface="Lato"/>
                <a:sym typeface="Lato"/>
              </a:rPr>
              <a:t>Now when the car suddenly meet with an accident and when it reaches above the range of sensor then the vibrating sensor will switch on and the location fetched containing longitude and latitude of the accident zone will be sent on the phone using Twilio.</a:t>
            </a:r>
            <a:endParaRPr sz="1200">
              <a:solidFill>
                <a:schemeClr val="lt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4"/>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35" name="Google Shape;235;p34"/>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236" name="Google Shape;236;p34"/>
          <p:cNvSpPr txBox="1"/>
          <p:nvPr>
            <p:ph idx="2" type="body"/>
          </p:nvPr>
        </p:nvSpPr>
        <p:spPr>
          <a:xfrm>
            <a:off x="112225" y="302750"/>
            <a:ext cx="5788800" cy="7218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b="1" lang="en" sz="1900">
                <a:solidFill>
                  <a:schemeClr val="dk2"/>
                </a:solidFill>
              </a:rPr>
              <a:t>Sensor graph connected with our model</a:t>
            </a:r>
            <a:endParaRPr b="1" sz="1900">
              <a:solidFill>
                <a:schemeClr val="dk2"/>
              </a:solidFill>
            </a:endParaRPr>
          </a:p>
        </p:txBody>
      </p:sp>
      <p:pic>
        <p:nvPicPr>
          <p:cNvPr id="237" name="Google Shape;237;p34"/>
          <p:cNvPicPr preferRelativeResize="0"/>
          <p:nvPr/>
        </p:nvPicPr>
        <p:blipFill>
          <a:blip r:embed="rId3">
            <a:alphaModFix/>
          </a:blip>
          <a:stretch>
            <a:fillRect/>
          </a:stretch>
        </p:blipFill>
        <p:spPr>
          <a:xfrm>
            <a:off x="0" y="969345"/>
            <a:ext cx="9144001" cy="417416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5"/>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243" name="Google Shape;243;p35"/>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244" name="Google Shape;244;p3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45" name="Google Shape;245;p35"/>
          <p:cNvPicPr preferRelativeResize="0"/>
          <p:nvPr/>
        </p:nvPicPr>
        <p:blipFill>
          <a:blip r:embed="rId3">
            <a:alphaModFix/>
          </a:blip>
          <a:stretch>
            <a:fillRect/>
          </a:stretch>
        </p:blipFill>
        <p:spPr>
          <a:xfrm>
            <a:off x="0" y="1255"/>
            <a:ext cx="9144001" cy="514099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6"/>
          <p:cNvSpPr txBox="1"/>
          <p:nvPr>
            <p:ph type="title"/>
          </p:nvPr>
        </p:nvSpPr>
        <p:spPr>
          <a:xfrm>
            <a:off x="-158300" y="460575"/>
            <a:ext cx="34629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Program for Android device</a:t>
            </a:r>
            <a:endParaRPr/>
          </a:p>
        </p:txBody>
      </p:sp>
      <p:sp>
        <p:nvSpPr>
          <p:cNvPr id="251" name="Google Shape;251;p36"/>
          <p:cNvSpPr txBox="1"/>
          <p:nvPr>
            <p:ph idx="1" type="subTitle"/>
          </p:nvPr>
        </p:nvSpPr>
        <p:spPr>
          <a:xfrm>
            <a:off x="53650" y="2050150"/>
            <a:ext cx="2928000" cy="29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t>  </a:t>
            </a:r>
            <a:r>
              <a:rPr b="1" lang="en" sz="2500"/>
              <a:t>Steps:</a:t>
            </a:r>
            <a:endParaRPr b="1" sz="2500"/>
          </a:p>
          <a:p>
            <a:pPr indent="0" lvl="0" marL="457200" rtl="0" algn="ctr">
              <a:spcBef>
                <a:spcPts val="0"/>
              </a:spcBef>
              <a:spcAft>
                <a:spcPts val="0"/>
              </a:spcAft>
              <a:buNone/>
            </a:pPr>
            <a:r>
              <a:t/>
            </a:r>
            <a:endParaRPr b="1" sz="2500"/>
          </a:p>
          <a:p>
            <a:pPr indent="-317500" lvl="0" marL="457200" rtl="0" algn="l">
              <a:spcBef>
                <a:spcPts val="0"/>
              </a:spcBef>
              <a:spcAft>
                <a:spcPts val="0"/>
              </a:spcAft>
              <a:buSzPts val="1400"/>
              <a:buFont typeface="EB Garamond"/>
              <a:buAutoNum type="arabicPeriod"/>
            </a:pPr>
            <a:r>
              <a:rPr lang="en" sz="1400">
                <a:latin typeface="EB Garamond"/>
                <a:ea typeface="EB Garamond"/>
                <a:cs typeface="EB Garamond"/>
                <a:sym typeface="EB Garamond"/>
              </a:rPr>
              <a:t>Install Qpython App.</a:t>
            </a:r>
            <a:endParaRPr sz="1400">
              <a:latin typeface="EB Garamond"/>
              <a:ea typeface="EB Garamond"/>
              <a:cs typeface="EB Garamond"/>
              <a:sym typeface="EB Garamond"/>
            </a:endParaRPr>
          </a:p>
          <a:p>
            <a:pPr indent="-317500" lvl="0" marL="457200" rtl="0" algn="l">
              <a:spcBef>
                <a:spcPts val="0"/>
              </a:spcBef>
              <a:spcAft>
                <a:spcPts val="0"/>
              </a:spcAft>
              <a:buSzPts val="1400"/>
              <a:buFont typeface="EB Garamond"/>
              <a:buAutoNum type="arabicPeriod"/>
            </a:pPr>
            <a:r>
              <a:rPr lang="en" sz="1400">
                <a:latin typeface="EB Garamond"/>
                <a:ea typeface="EB Garamond"/>
                <a:cs typeface="EB Garamond"/>
                <a:sym typeface="EB Garamond"/>
              </a:rPr>
              <a:t>Copy the code in the app and run it from the play button.</a:t>
            </a:r>
            <a:endParaRPr sz="1400">
              <a:latin typeface="EB Garamond"/>
              <a:ea typeface="EB Garamond"/>
              <a:cs typeface="EB Garamond"/>
              <a:sym typeface="EB Garamond"/>
            </a:endParaRPr>
          </a:p>
          <a:p>
            <a:pPr indent="-317500" lvl="0" marL="457200" rtl="0" algn="l">
              <a:spcBef>
                <a:spcPts val="0"/>
              </a:spcBef>
              <a:spcAft>
                <a:spcPts val="0"/>
              </a:spcAft>
              <a:buSzPts val="1400"/>
              <a:buFont typeface="EB Garamond"/>
              <a:buAutoNum type="arabicPeriod"/>
            </a:pPr>
            <a:r>
              <a:rPr lang="en" sz="1400">
                <a:latin typeface="EB Garamond"/>
                <a:ea typeface="EB Garamond"/>
                <a:cs typeface="EB Garamond"/>
                <a:sym typeface="EB Garamond"/>
              </a:rPr>
              <a:t> Make sure your Location is ON.</a:t>
            </a:r>
            <a:endParaRPr sz="1400">
              <a:latin typeface="EB Garamond"/>
              <a:ea typeface="EB Garamond"/>
              <a:cs typeface="EB Garamond"/>
              <a:sym typeface="EB Garamond"/>
            </a:endParaRPr>
          </a:p>
        </p:txBody>
      </p:sp>
      <p:sp>
        <p:nvSpPr>
          <p:cNvPr id="252" name="Google Shape;252;p3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t/>
            </a:r>
            <a:endParaRPr/>
          </a:p>
        </p:txBody>
      </p:sp>
      <p:pic>
        <p:nvPicPr>
          <p:cNvPr id="253" name="Google Shape;253;p36"/>
          <p:cNvPicPr preferRelativeResize="0"/>
          <p:nvPr/>
        </p:nvPicPr>
        <p:blipFill>
          <a:blip r:embed="rId3">
            <a:alphaModFix/>
          </a:blip>
          <a:stretch>
            <a:fillRect/>
          </a:stretch>
        </p:blipFill>
        <p:spPr>
          <a:xfrm>
            <a:off x="3021479" y="0"/>
            <a:ext cx="5875242" cy="51435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7"/>
          <p:cNvSpPr txBox="1"/>
          <p:nvPr>
            <p:ph type="title"/>
          </p:nvPr>
        </p:nvSpPr>
        <p:spPr>
          <a:xfrm>
            <a:off x="274850" y="381600"/>
            <a:ext cx="7844100" cy="427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350">
                <a:latin typeface="Arial"/>
                <a:ea typeface="Arial"/>
                <a:cs typeface="Arial"/>
                <a:sym typeface="Arial"/>
              </a:rPr>
              <a:t>RESULT AND ANALYSIS</a:t>
            </a:r>
            <a:endParaRPr sz="1350">
              <a:latin typeface="Arial"/>
              <a:ea typeface="Arial"/>
              <a:cs typeface="Arial"/>
              <a:sym typeface="Arial"/>
            </a:endParaRPr>
          </a:p>
          <a:p>
            <a:pPr indent="0" lvl="0" marL="0" rtl="0" algn="l">
              <a:spcBef>
                <a:spcPts val="0"/>
              </a:spcBef>
              <a:spcAft>
                <a:spcPts val="0"/>
              </a:spcAft>
              <a:buClr>
                <a:schemeClr val="dk2"/>
              </a:buClr>
              <a:buSzPts val="1100"/>
              <a:buFont typeface="Arial"/>
              <a:buNone/>
            </a:pPr>
            <a:r>
              <a:t/>
            </a:r>
            <a:endParaRPr b="0" sz="1350">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After using our software for more than 10 dozen datasets, we have compared the results and have</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realized that it detects the moving object and it can help us track the movement of the object in</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front of the driving car which can detect and warn the driver to stop tailgating and maintain proper</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distance. However it might miss a few objects which are not moving and which are too small to be</a:t>
            </a:r>
            <a:endParaRPr b="0" sz="1350">
              <a:solidFill>
                <a:schemeClr val="dk2"/>
              </a:solidFill>
              <a:latin typeface="Arial"/>
              <a:ea typeface="Arial"/>
              <a:cs typeface="Arial"/>
              <a:sym typeface="Arial"/>
            </a:endParaRPr>
          </a:p>
          <a:p>
            <a:pPr indent="0" lvl="0" marL="0" rtl="0" algn="l">
              <a:spcBef>
                <a:spcPts val="0"/>
              </a:spcBef>
              <a:spcAft>
                <a:spcPts val="0"/>
              </a:spcAft>
              <a:buNone/>
            </a:pPr>
            <a:r>
              <a:rPr b="0" lang="en" sz="1350">
                <a:solidFill>
                  <a:schemeClr val="dk2"/>
                </a:solidFill>
                <a:latin typeface="Arial"/>
                <a:ea typeface="Arial"/>
                <a:cs typeface="Arial"/>
                <a:sym typeface="Arial"/>
              </a:rPr>
              <a:t>noticed, but our model will keep updating and will learn with time.</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We have analyzed that our model works 8/10 times correctly, that means it detected the object</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correctly in every 8 datasets for every 10 datasets which were differently presented but having the</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same kind of object which gives us the accuracy of </a:t>
            </a:r>
            <a:r>
              <a:rPr lang="en" sz="1350">
                <a:solidFill>
                  <a:schemeClr val="dk2"/>
                </a:solidFill>
                <a:latin typeface="Arial"/>
                <a:ea typeface="Arial"/>
                <a:cs typeface="Arial"/>
                <a:sym typeface="Arial"/>
              </a:rPr>
              <a:t>80-85%</a:t>
            </a:r>
            <a:r>
              <a:rPr b="0" lang="en" sz="1350">
                <a:solidFill>
                  <a:schemeClr val="dk2"/>
                </a:solidFill>
                <a:latin typeface="Arial"/>
                <a:ea typeface="Arial"/>
                <a:cs typeface="Arial"/>
                <a:sym typeface="Arial"/>
              </a:rPr>
              <a:t>. This was the average calculated after</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running our models a few times and now we can conclude that this model is ready for use in public</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and can help to detect the objects in front of the vehicle so as to prevent tailgating. We have</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attached a few screenshots and recorded a few object movements in the next chapter so as to</a:t>
            </a:r>
            <a:endParaRPr b="0" sz="1350">
              <a:solidFill>
                <a:schemeClr val="dk2"/>
              </a:solidFill>
              <a:latin typeface="Arial"/>
              <a:ea typeface="Arial"/>
              <a:cs typeface="Arial"/>
              <a:sym typeface="Arial"/>
            </a:endParaRPr>
          </a:p>
          <a:p>
            <a:pPr indent="0" lvl="0" marL="0" rtl="0" algn="l">
              <a:spcBef>
                <a:spcPts val="0"/>
              </a:spcBef>
              <a:spcAft>
                <a:spcPts val="0"/>
              </a:spcAft>
              <a:buNone/>
            </a:pPr>
            <a:r>
              <a:rPr b="0" lang="en" sz="1350">
                <a:solidFill>
                  <a:schemeClr val="dk2"/>
                </a:solidFill>
                <a:latin typeface="Arial"/>
                <a:ea typeface="Arial"/>
                <a:cs typeface="Arial"/>
                <a:sym typeface="Arial"/>
              </a:rPr>
              <a:t>show the working of our model.</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A object detection model produces the output in three components:</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 The bounding boxes — x1, y1, width, height if using the COCO file format</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 The class of the bounding box</a:t>
            </a:r>
            <a:endParaRPr b="0" sz="1350">
              <a:solidFill>
                <a:schemeClr val="dk2"/>
              </a:solidFill>
              <a:latin typeface="Arial"/>
              <a:ea typeface="Arial"/>
              <a:cs typeface="Arial"/>
              <a:sym typeface="Arial"/>
            </a:endParaRPr>
          </a:p>
          <a:p>
            <a:pPr indent="0" lvl="0" marL="0" rtl="0" algn="l">
              <a:spcBef>
                <a:spcPts val="0"/>
              </a:spcBef>
              <a:spcAft>
                <a:spcPts val="0"/>
              </a:spcAft>
              <a:buClr>
                <a:schemeClr val="dk2"/>
              </a:buClr>
              <a:buSzPts val="1100"/>
              <a:buFont typeface="Arial"/>
              <a:buNone/>
            </a:pPr>
            <a:r>
              <a:rPr b="0" lang="en" sz="1350">
                <a:solidFill>
                  <a:schemeClr val="dk2"/>
                </a:solidFill>
                <a:latin typeface="Arial"/>
                <a:ea typeface="Arial"/>
                <a:cs typeface="Arial"/>
                <a:sym typeface="Arial"/>
              </a:rPr>
              <a:t>● The probability score for that prediction— how certain the model is that the class is actually</a:t>
            </a:r>
            <a:endParaRPr b="0" sz="1350">
              <a:solidFill>
                <a:schemeClr val="dk2"/>
              </a:solidFill>
              <a:latin typeface="Arial"/>
              <a:ea typeface="Arial"/>
              <a:cs typeface="Arial"/>
              <a:sym typeface="Arial"/>
            </a:endParaRPr>
          </a:p>
          <a:p>
            <a:pPr indent="0" lvl="0" marL="0" rtl="0" algn="l">
              <a:spcBef>
                <a:spcPts val="0"/>
              </a:spcBef>
              <a:spcAft>
                <a:spcPts val="0"/>
              </a:spcAft>
              <a:buNone/>
            </a:pPr>
            <a:r>
              <a:rPr b="0" lang="en" sz="1350">
                <a:solidFill>
                  <a:schemeClr val="dk2"/>
                </a:solidFill>
                <a:latin typeface="Arial"/>
                <a:ea typeface="Arial"/>
                <a:cs typeface="Arial"/>
                <a:sym typeface="Arial"/>
              </a:rPr>
              <a:t>the predicted class</a:t>
            </a:r>
            <a:endParaRPr b="0" sz="1350">
              <a:solidFill>
                <a:schemeClr val="lt2"/>
              </a:solidFill>
            </a:endParaRPr>
          </a:p>
        </p:txBody>
      </p:sp>
      <p:pic>
        <p:nvPicPr>
          <p:cNvPr id="259" name="Google Shape;259;p37"/>
          <p:cNvPicPr preferRelativeResize="0"/>
          <p:nvPr/>
        </p:nvPicPr>
        <p:blipFill rotWithShape="1">
          <a:blip r:embed="rId3">
            <a:alphaModFix/>
          </a:blip>
          <a:srcRect b="0" l="-3680" r="3680" t="0"/>
          <a:stretch/>
        </p:blipFill>
        <p:spPr>
          <a:xfrm>
            <a:off x="7445925" y="3469525"/>
            <a:ext cx="1567149" cy="139339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3" name="Shape 263"/>
        <p:cNvGrpSpPr/>
        <p:nvPr/>
      </p:nvGrpSpPr>
      <p:grpSpPr>
        <a:xfrm>
          <a:off x="0" y="0"/>
          <a:ext cx="0" cy="0"/>
          <a:chOff x="0" y="0"/>
          <a:chExt cx="0" cy="0"/>
        </a:xfrm>
      </p:grpSpPr>
      <p:pic>
        <p:nvPicPr>
          <p:cNvPr id="264" name="Google Shape;264;p38"/>
          <p:cNvPicPr preferRelativeResize="0"/>
          <p:nvPr/>
        </p:nvPicPr>
        <p:blipFill rotWithShape="1">
          <a:blip r:embed="rId3">
            <a:alphaModFix/>
          </a:blip>
          <a:srcRect b="7834" l="0" r="0" t="7834"/>
          <a:stretch/>
        </p:blipFill>
        <p:spPr>
          <a:xfrm>
            <a:off x="0" y="0"/>
            <a:ext cx="9143997" cy="5143497"/>
          </a:xfrm>
          <a:prstGeom prst="rect">
            <a:avLst/>
          </a:prstGeom>
          <a:noFill/>
          <a:ln>
            <a:noFill/>
          </a:ln>
        </p:spPr>
      </p:pic>
      <p:sp>
        <p:nvSpPr>
          <p:cNvPr id="265" name="Google Shape;265;p38"/>
          <p:cNvSpPr/>
          <p:nvPr/>
        </p:nvSpPr>
        <p:spPr>
          <a:xfrm>
            <a:off x="283000" y="297900"/>
            <a:ext cx="5109300" cy="45477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8"/>
          <p:cNvSpPr txBox="1"/>
          <p:nvPr>
            <p:ph idx="4294967295" type="body"/>
          </p:nvPr>
        </p:nvSpPr>
        <p:spPr>
          <a:xfrm>
            <a:off x="481300" y="529650"/>
            <a:ext cx="4797000" cy="4084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t/>
            </a:r>
            <a:endParaRPr b="1" sz="2800">
              <a:solidFill>
                <a:schemeClr val="accent5"/>
              </a:solidFill>
            </a:endParaRPr>
          </a:p>
          <a:p>
            <a:pPr indent="0" lvl="0" marL="0" rtl="0" algn="l">
              <a:lnSpc>
                <a:spcPct val="100000"/>
              </a:lnSpc>
              <a:spcBef>
                <a:spcPts val="1600"/>
              </a:spcBef>
              <a:spcAft>
                <a:spcPts val="0"/>
              </a:spcAft>
              <a:buNone/>
            </a:pPr>
            <a:r>
              <a:rPr b="1" lang="en" sz="2800">
                <a:solidFill>
                  <a:schemeClr val="accent5"/>
                </a:solidFill>
              </a:rPr>
              <a:t>CONCLUSION</a:t>
            </a:r>
            <a:endParaRPr sz="1400">
              <a:solidFill>
                <a:schemeClr val="lt1"/>
              </a:solidFill>
            </a:endParaRPr>
          </a:p>
          <a:p>
            <a:pPr indent="0" lvl="0" marL="0" rtl="0" algn="l">
              <a:lnSpc>
                <a:spcPct val="100000"/>
              </a:lnSpc>
              <a:spcBef>
                <a:spcPts val="1600"/>
              </a:spcBef>
              <a:spcAft>
                <a:spcPts val="0"/>
              </a:spcAft>
              <a:buClr>
                <a:schemeClr val="dk2"/>
              </a:buClr>
              <a:buSzPts val="1100"/>
              <a:buFont typeface="Arial"/>
              <a:buNone/>
            </a:pPr>
            <a:r>
              <a:rPr lang="en" sz="1400">
                <a:solidFill>
                  <a:schemeClr val="lt1"/>
                </a:solidFill>
              </a:rPr>
              <a:t>The main aim of this system is to construct a smart vehicle system with minimizing the limitations  of existing models and also enhancing the security of vehicles and human beings by reducing accidental injuries. Smart vehicle system will entail a speed and other parameters of vehicle sensing mechanism which automatically messages to personal contacts with the details of vehicle position when an accident occurs using the GPS system. By using image processing technology we can produce an accident free environment. This model will be useful for less memory space and gives more accurate results. Most models of this project use CNN for processing the images.</a:t>
            </a:r>
            <a:endParaRPr sz="1400">
              <a:solidFill>
                <a:schemeClr val="lt1"/>
              </a:solidFill>
            </a:endParaRPr>
          </a:p>
          <a:p>
            <a:pPr indent="0" lvl="0" marL="0" rtl="0" algn="l">
              <a:lnSpc>
                <a:spcPct val="100000"/>
              </a:lnSpc>
              <a:spcBef>
                <a:spcPts val="1600"/>
              </a:spcBef>
              <a:spcAft>
                <a:spcPts val="1600"/>
              </a:spcAft>
              <a:buNone/>
            </a:pPr>
            <a:r>
              <a:t/>
            </a:r>
            <a:endParaRPr>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9"/>
          <p:cNvSpPr txBox="1"/>
          <p:nvPr>
            <p:ph type="title"/>
          </p:nvPr>
        </p:nvSpPr>
        <p:spPr>
          <a:xfrm>
            <a:off x="155550" y="207375"/>
            <a:ext cx="6875400" cy="7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t>FUTURE SCOPE</a:t>
            </a:r>
            <a:endParaRPr sz="4300"/>
          </a:p>
          <a:p>
            <a:pPr indent="0" lvl="0" marL="0" rtl="0" algn="l">
              <a:spcBef>
                <a:spcPts val="0"/>
              </a:spcBef>
              <a:spcAft>
                <a:spcPts val="0"/>
              </a:spcAft>
              <a:buNone/>
            </a:pPr>
            <a:r>
              <a:rPr lang="en" sz="2100"/>
              <a:t>In the future work, the model can be extended to:</a:t>
            </a:r>
            <a:endParaRPr sz="2100"/>
          </a:p>
        </p:txBody>
      </p:sp>
      <p:sp>
        <p:nvSpPr>
          <p:cNvPr id="272" name="Google Shape;272;p39"/>
          <p:cNvSpPr/>
          <p:nvPr/>
        </p:nvSpPr>
        <p:spPr>
          <a:xfrm>
            <a:off x="371750" y="1988900"/>
            <a:ext cx="2629500" cy="25467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300"/>
              <a:t>Plate detection </a:t>
            </a:r>
            <a:r>
              <a:rPr b="1" lang="en" sz="1300"/>
              <a:t>:</a:t>
            </a:r>
            <a:r>
              <a:rPr lang="en" sz="1300"/>
              <a:t>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latin typeface="Comic Sans MS"/>
                <a:ea typeface="Comic Sans MS"/>
                <a:cs typeface="Comic Sans MS"/>
                <a:sym typeface="Comic Sans MS"/>
              </a:rPr>
              <a:t>Plate number detection is a combination of two parts that are</a:t>
            </a:r>
            <a:endParaRPr sz="1300">
              <a:latin typeface="Comic Sans MS"/>
              <a:ea typeface="Comic Sans MS"/>
              <a:cs typeface="Comic Sans MS"/>
              <a:sym typeface="Comic Sans MS"/>
            </a:endParaRPr>
          </a:p>
          <a:p>
            <a:pPr indent="0" lvl="0" marL="0" rtl="0" algn="l">
              <a:spcBef>
                <a:spcPts val="0"/>
              </a:spcBef>
              <a:spcAft>
                <a:spcPts val="0"/>
              </a:spcAft>
              <a:buClr>
                <a:schemeClr val="dk2"/>
              </a:buClr>
              <a:buSzPts val="1100"/>
              <a:buFont typeface="Arial"/>
              <a:buNone/>
            </a:pPr>
            <a:r>
              <a:rPr lang="en" sz="1300">
                <a:latin typeface="Comic Sans MS"/>
                <a:ea typeface="Comic Sans MS"/>
                <a:cs typeface="Comic Sans MS"/>
                <a:sym typeface="Comic Sans MS"/>
              </a:rPr>
              <a:t>plate-number-recognition and plate-number-detection. Apart from that it also uses text extraction for</a:t>
            </a:r>
            <a:endParaRPr sz="1300">
              <a:latin typeface="Comic Sans MS"/>
              <a:ea typeface="Comic Sans MS"/>
              <a:cs typeface="Comic Sans MS"/>
              <a:sym typeface="Comic Sans MS"/>
            </a:endParaRPr>
          </a:p>
          <a:p>
            <a:pPr indent="0" lvl="0" marL="0" rtl="0" algn="l">
              <a:spcBef>
                <a:spcPts val="0"/>
              </a:spcBef>
              <a:spcAft>
                <a:spcPts val="0"/>
              </a:spcAft>
              <a:buClr>
                <a:schemeClr val="dk2"/>
              </a:buClr>
              <a:buSzPts val="1100"/>
              <a:buFont typeface="Arial"/>
              <a:buNone/>
            </a:pPr>
            <a:r>
              <a:rPr lang="en" sz="1300">
                <a:latin typeface="Comic Sans MS"/>
                <a:ea typeface="Comic Sans MS"/>
                <a:cs typeface="Comic Sans MS"/>
                <a:sym typeface="Comic Sans MS"/>
              </a:rPr>
              <a:t>saving the plate-number in a csv file.</a:t>
            </a:r>
            <a:endParaRPr sz="1300">
              <a:latin typeface="Comic Sans MS"/>
              <a:ea typeface="Comic Sans MS"/>
              <a:cs typeface="Comic Sans MS"/>
              <a:sym typeface="Comic Sans MS"/>
            </a:endParaRPr>
          </a:p>
          <a:p>
            <a:pPr indent="0" lvl="0" marL="0" rtl="0" algn="l">
              <a:spcBef>
                <a:spcPts val="0"/>
              </a:spcBef>
              <a:spcAft>
                <a:spcPts val="0"/>
              </a:spcAft>
              <a:buNone/>
            </a:pPr>
            <a:r>
              <a:t/>
            </a:r>
            <a:endParaRPr/>
          </a:p>
        </p:txBody>
      </p:sp>
      <p:sp>
        <p:nvSpPr>
          <p:cNvPr id="273" name="Google Shape;273;p39"/>
          <p:cNvSpPr/>
          <p:nvPr/>
        </p:nvSpPr>
        <p:spPr>
          <a:xfrm>
            <a:off x="3210425" y="1988900"/>
            <a:ext cx="2629500" cy="25467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9"/>
          <p:cNvSpPr/>
          <p:nvPr/>
        </p:nvSpPr>
        <p:spPr>
          <a:xfrm>
            <a:off x="6049100" y="1988900"/>
            <a:ext cx="2629500" cy="25467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9"/>
          <p:cNvSpPr txBox="1"/>
          <p:nvPr>
            <p:ph type="title"/>
          </p:nvPr>
        </p:nvSpPr>
        <p:spPr>
          <a:xfrm>
            <a:off x="6086525" y="1966850"/>
            <a:ext cx="2629500" cy="22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dk2"/>
                </a:solidFill>
              </a:rPr>
              <a:t>Autopilot :</a:t>
            </a:r>
            <a:endParaRPr b="0" sz="1300">
              <a:solidFill>
                <a:schemeClr val="dk2"/>
              </a:solidFill>
            </a:endParaRPr>
          </a:p>
          <a:p>
            <a:pPr indent="0" lvl="0" marL="0" rtl="0" algn="l">
              <a:spcBef>
                <a:spcPts val="1200"/>
              </a:spcBef>
              <a:spcAft>
                <a:spcPts val="0"/>
              </a:spcAft>
              <a:buNone/>
            </a:pPr>
            <a:r>
              <a:rPr b="0" lang="en" sz="1200">
                <a:solidFill>
                  <a:schemeClr val="dk2"/>
                </a:solidFill>
                <a:latin typeface="Comic Sans MS"/>
                <a:ea typeface="Comic Sans MS"/>
                <a:cs typeface="Comic Sans MS"/>
                <a:sym typeface="Comic Sans MS"/>
              </a:rPr>
              <a:t>This system will generate an angle for steering control and the generation of angles basically depends on the movement of the camera.For more accurate results calibration of the camera is required. The camera is fixed into a particular angle and the learning rate of the model will increase and also provides an effective output.</a:t>
            </a:r>
            <a:endParaRPr b="0" sz="1200">
              <a:solidFill>
                <a:schemeClr val="dk2"/>
              </a:solidFill>
              <a:latin typeface="Comic Sans MS"/>
              <a:ea typeface="Comic Sans MS"/>
              <a:cs typeface="Comic Sans MS"/>
              <a:sym typeface="Comic Sans MS"/>
            </a:endParaRPr>
          </a:p>
          <a:p>
            <a:pPr indent="0" lvl="0" marL="0" rtl="0" algn="l">
              <a:spcBef>
                <a:spcPts val="1200"/>
              </a:spcBef>
              <a:spcAft>
                <a:spcPts val="0"/>
              </a:spcAft>
              <a:buNone/>
            </a:pPr>
            <a:r>
              <a:t/>
            </a:r>
            <a:endParaRPr b="0" sz="1300">
              <a:solidFill>
                <a:schemeClr val="dk2"/>
              </a:solidFill>
            </a:endParaRPr>
          </a:p>
          <a:p>
            <a:pPr indent="0" lvl="0" marL="0" rtl="0" algn="l">
              <a:spcBef>
                <a:spcPts val="1200"/>
              </a:spcBef>
              <a:spcAft>
                <a:spcPts val="1200"/>
              </a:spcAft>
              <a:buNone/>
            </a:pPr>
            <a:r>
              <a:t/>
            </a:r>
            <a:endParaRPr b="0" sz="1300">
              <a:solidFill>
                <a:schemeClr val="dk2"/>
              </a:solidFill>
            </a:endParaRPr>
          </a:p>
        </p:txBody>
      </p:sp>
      <p:sp>
        <p:nvSpPr>
          <p:cNvPr id="276" name="Google Shape;276;p39"/>
          <p:cNvSpPr txBox="1"/>
          <p:nvPr>
            <p:ph type="title"/>
          </p:nvPr>
        </p:nvSpPr>
        <p:spPr>
          <a:xfrm>
            <a:off x="3210425" y="1966850"/>
            <a:ext cx="2557800" cy="22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300">
                <a:solidFill>
                  <a:schemeClr val="dk2"/>
                </a:solidFill>
                <a:highlight>
                  <a:schemeClr val="accent5"/>
                </a:highlight>
                <a:latin typeface="Roboto"/>
                <a:ea typeface="Roboto"/>
                <a:cs typeface="Roboto"/>
                <a:sym typeface="Roboto"/>
              </a:rPr>
              <a:t>Lane Detection </a:t>
            </a:r>
            <a:r>
              <a:rPr lang="en" sz="1100">
                <a:solidFill>
                  <a:schemeClr val="dk2"/>
                </a:solidFill>
                <a:highlight>
                  <a:schemeClr val="accent5"/>
                </a:highlight>
                <a:latin typeface="Roboto"/>
                <a:ea typeface="Roboto"/>
                <a:cs typeface="Roboto"/>
                <a:sym typeface="Roboto"/>
              </a:rPr>
              <a:t>:</a:t>
            </a:r>
            <a:endParaRPr sz="1100">
              <a:solidFill>
                <a:schemeClr val="dk2"/>
              </a:solidFill>
              <a:highlight>
                <a:schemeClr val="accent5"/>
              </a:highlight>
              <a:latin typeface="Roboto"/>
              <a:ea typeface="Roboto"/>
              <a:cs typeface="Roboto"/>
              <a:sym typeface="Roboto"/>
            </a:endParaRPr>
          </a:p>
          <a:p>
            <a:pPr indent="0" lvl="0" marL="0" rtl="0" algn="l">
              <a:spcBef>
                <a:spcPts val="1200"/>
              </a:spcBef>
              <a:spcAft>
                <a:spcPts val="0"/>
              </a:spcAft>
              <a:buClr>
                <a:schemeClr val="dk2"/>
              </a:buClr>
              <a:buSzPts val="1100"/>
              <a:buFont typeface="Arial"/>
              <a:buNone/>
            </a:pPr>
            <a:r>
              <a:rPr b="0" lang="en" sz="1100">
                <a:solidFill>
                  <a:schemeClr val="dk2"/>
                </a:solidFill>
                <a:highlight>
                  <a:schemeClr val="accent5"/>
                </a:highlight>
                <a:latin typeface="Roboto"/>
                <a:ea typeface="Roboto"/>
                <a:cs typeface="Roboto"/>
                <a:sym typeface="Roboto"/>
              </a:rPr>
              <a:t> Extend </a:t>
            </a:r>
            <a:r>
              <a:rPr b="0" lang="en" sz="1200">
                <a:solidFill>
                  <a:schemeClr val="dk2"/>
                </a:solidFill>
                <a:highlight>
                  <a:schemeClr val="accent5"/>
                </a:highlight>
                <a:latin typeface="Comic Sans MS"/>
                <a:ea typeface="Comic Sans MS"/>
                <a:cs typeface="Comic Sans MS"/>
                <a:sym typeface="Comic Sans MS"/>
              </a:rPr>
              <a:t>the idea of deep learning in detecting the lanes by developing a multi-task deep CNN. Some of the filters which can be used are bilateral filter, gaussian filter, trilateral filter. One can change the current Hough Transformation so that it can sum up curved and straight roads respectively. </a:t>
            </a:r>
            <a:endParaRPr b="0" sz="1200">
              <a:solidFill>
                <a:schemeClr val="dk2"/>
              </a:solidFill>
              <a:highlight>
                <a:schemeClr val="accent5"/>
              </a:highlight>
              <a:latin typeface="Comic Sans MS"/>
              <a:ea typeface="Comic Sans MS"/>
              <a:cs typeface="Comic Sans MS"/>
              <a:sym typeface="Comic Sans MS"/>
            </a:endParaRPr>
          </a:p>
          <a:p>
            <a:pPr indent="0" lvl="0" marL="0" rtl="0" algn="l">
              <a:spcBef>
                <a:spcPts val="1200"/>
              </a:spcBef>
              <a:spcAft>
                <a:spcPts val="0"/>
              </a:spcAft>
              <a:buClr>
                <a:schemeClr val="dk2"/>
              </a:buClr>
              <a:buSzPts val="1100"/>
              <a:buFont typeface="Arial"/>
              <a:buNone/>
            </a:pPr>
            <a:r>
              <a:t/>
            </a:r>
            <a:endParaRPr b="0" sz="1100">
              <a:solidFill>
                <a:schemeClr val="dk2"/>
              </a:solidFill>
              <a:highlight>
                <a:schemeClr val="accent5"/>
              </a:highlight>
              <a:latin typeface="Roboto"/>
              <a:ea typeface="Roboto"/>
              <a:cs typeface="Roboto"/>
              <a:sym typeface="Roboto"/>
            </a:endParaRPr>
          </a:p>
          <a:p>
            <a:pPr indent="0" lvl="0" marL="0" rtl="0" algn="l">
              <a:spcBef>
                <a:spcPts val="1200"/>
              </a:spcBef>
              <a:spcAft>
                <a:spcPts val="1200"/>
              </a:spcAft>
              <a:buNone/>
            </a:pPr>
            <a:r>
              <a:t/>
            </a:r>
            <a:endParaRPr b="0" sz="1100">
              <a:solidFill>
                <a:schemeClr val="dk2"/>
              </a:solidFill>
              <a:highlight>
                <a:srgbClr val="FFFFFF"/>
              </a:highlight>
              <a:latin typeface="Roboto"/>
              <a:ea typeface="Roboto"/>
              <a:cs typeface="Roboto"/>
              <a:sym typeface="Roboto"/>
            </a:endParaRPr>
          </a:p>
        </p:txBody>
      </p:sp>
      <p:sp>
        <p:nvSpPr>
          <p:cNvPr id="277" name="Google Shape;277;p39"/>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sz="1200">
              <a:solidFill>
                <a:schemeClr val="accent5"/>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1" name="Shape 281"/>
        <p:cNvGrpSpPr/>
        <p:nvPr/>
      </p:nvGrpSpPr>
      <p:grpSpPr>
        <a:xfrm>
          <a:off x="0" y="0"/>
          <a:ext cx="0" cy="0"/>
          <a:chOff x="0" y="0"/>
          <a:chExt cx="0" cy="0"/>
        </a:xfrm>
      </p:grpSpPr>
      <p:pic>
        <p:nvPicPr>
          <p:cNvPr id="282" name="Google Shape;282;p40"/>
          <p:cNvPicPr preferRelativeResize="0"/>
          <p:nvPr/>
        </p:nvPicPr>
        <p:blipFill>
          <a:blip r:embed="rId3">
            <a:alphaModFix/>
          </a:blip>
          <a:stretch>
            <a:fillRect/>
          </a:stretch>
        </p:blipFill>
        <p:spPr>
          <a:xfrm>
            <a:off x="422925" y="0"/>
            <a:ext cx="8762082" cy="5143500"/>
          </a:xfrm>
          <a:prstGeom prst="rect">
            <a:avLst/>
          </a:prstGeom>
          <a:noFill/>
          <a:ln>
            <a:noFill/>
          </a:ln>
        </p:spPr>
      </p:pic>
      <p:pic>
        <p:nvPicPr>
          <p:cNvPr descr="Piece of duct tape sticking a note to the slide" id="283" name="Google Shape;283;p40"/>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84" name="Google Shape;284;p40"/>
          <p:cNvSpPr txBox="1"/>
          <p:nvPr/>
        </p:nvSpPr>
        <p:spPr>
          <a:xfrm>
            <a:off x="1150275" y="340850"/>
            <a:ext cx="5076900" cy="486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lt2"/>
                </a:solidFill>
                <a:latin typeface="Raleway"/>
                <a:ea typeface="Raleway"/>
                <a:cs typeface="Raleway"/>
                <a:sym typeface="Raleway"/>
              </a:rPr>
              <a:t>REFERENCES</a:t>
            </a:r>
            <a:endParaRPr b="1" sz="2200">
              <a:solidFill>
                <a:schemeClr val="lt2"/>
              </a:solidFill>
              <a:latin typeface="Raleway"/>
              <a:ea typeface="Raleway"/>
              <a:cs typeface="Raleway"/>
              <a:sym typeface="Raleway"/>
            </a:endParaRPr>
          </a:p>
        </p:txBody>
      </p:sp>
      <p:sp>
        <p:nvSpPr>
          <p:cNvPr id="285" name="Google Shape;285;p40"/>
          <p:cNvSpPr txBox="1"/>
          <p:nvPr>
            <p:ph idx="4294967295" type="body"/>
          </p:nvPr>
        </p:nvSpPr>
        <p:spPr>
          <a:xfrm>
            <a:off x="1041950" y="929625"/>
            <a:ext cx="5980500" cy="355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300">
                <a:latin typeface="Raleway"/>
                <a:ea typeface="Raleway"/>
                <a:cs typeface="Raleway"/>
                <a:sym typeface="Raleway"/>
              </a:rPr>
              <a:t>[1] </a:t>
            </a:r>
            <a:r>
              <a:rPr lang="en" sz="1200">
                <a:latin typeface="Arial"/>
                <a:ea typeface="Arial"/>
                <a:cs typeface="Arial"/>
                <a:sym typeface="Arial"/>
              </a:rPr>
              <a:t>Andrew G. Howard, Menglong Zhu, </a:t>
            </a:r>
            <a:r>
              <a:rPr lang="en" sz="1200">
                <a:highlight>
                  <a:srgbClr val="FFFFFF"/>
                </a:highlight>
                <a:latin typeface="Arial"/>
                <a:ea typeface="Arial"/>
                <a:cs typeface="Arial"/>
                <a:sym typeface="Arial"/>
              </a:rPr>
              <a:t>Bo Chen,</a:t>
            </a:r>
            <a:r>
              <a:rPr lang="en" sz="1200">
                <a:latin typeface="Arial"/>
                <a:ea typeface="Arial"/>
                <a:cs typeface="Arial"/>
                <a:sym typeface="Arial"/>
              </a:rPr>
              <a:t> Dmitry Kalenichenko, Weijun Wang, Marco Andreetto, Tobias Weyand</a:t>
            </a:r>
            <a:r>
              <a:rPr lang="en" sz="1200">
                <a:highlight>
                  <a:srgbClr val="FFFFFF"/>
                </a:highlight>
                <a:latin typeface="Arial"/>
                <a:ea typeface="Arial"/>
                <a:cs typeface="Arial"/>
                <a:sym typeface="Arial"/>
              </a:rPr>
              <a:t>, Hartwig Adam</a:t>
            </a:r>
            <a:r>
              <a:rPr lang="en" sz="1250">
                <a:highlight>
                  <a:srgbClr val="FFFFFF"/>
                </a:highlight>
                <a:latin typeface="Arial"/>
                <a:ea typeface="Arial"/>
                <a:cs typeface="Arial"/>
                <a:sym typeface="Arial"/>
              </a:rPr>
              <a:t>, Efficient Convolutional Neural Networks for Mobile Vision Applications</a:t>
            </a:r>
            <a:r>
              <a:rPr lang="en" sz="1250">
                <a:latin typeface="Arial"/>
                <a:ea typeface="Arial"/>
                <a:cs typeface="Arial"/>
                <a:sym typeface="Arial"/>
              </a:rPr>
              <a:t> (</a:t>
            </a:r>
            <a:r>
              <a:rPr lang="en" sz="1250" u="sng">
                <a:solidFill>
                  <a:srgbClr val="1155CC"/>
                </a:solidFill>
                <a:highlight>
                  <a:srgbClr val="FFFFFF"/>
                </a:highlight>
                <a:latin typeface="Arial"/>
                <a:ea typeface="Arial"/>
                <a:cs typeface="Arial"/>
                <a:sym typeface="Arial"/>
                <a:hlinkClick r:id="rId5">
                  <a:extLst>
                    <a:ext uri="{A12FA001-AC4F-418D-AE19-62706E023703}">
                      <ahyp:hlinkClr val="tx"/>
                    </a:ext>
                  </a:extLst>
                </a:hlinkClick>
              </a:rPr>
              <a:t>MobileNet-architecture</a:t>
            </a:r>
            <a:r>
              <a:rPr b="1" lang="en" sz="1400">
                <a:latin typeface="Raleway"/>
                <a:ea typeface="Raleway"/>
                <a:cs typeface="Raleway"/>
                <a:sym typeface="Raleway"/>
              </a:rPr>
              <a:t>)</a:t>
            </a:r>
            <a:endParaRPr b="1" sz="1400">
              <a:latin typeface="Raleway"/>
              <a:ea typeface="Raleway"/>
              <a:cs typeface="Raleway"/>
              <a:sym typeface="Raleway"/>
            </a:endParaRPr>
          </a:p>
          <a:p>
            <a:pPr indent="0" lvl="0" marL="0" rtl="0" algn="l">
              <a:spcBef>
                <a:spcPts val="1200"/>
              </a:spcBef>
              <a:spcAft>
                <a:spcPts val="0"/>
              </a:spcAft>
              <a:buClr>
                <a:schemeClr val="dk2"/>
              </a:buClr>
              <a:buSzPts val="1100"/>
              <a:buFont typeface="Arial"/>
              <a:buNone/>
            </a:pPr>
            <a:r>
              <a:rPr b="1" lang="en" sz="1300">
                <a:latin typeface="Raleway"/>
                <a:ea typeface="Raleway"/>
                <a:cs typeface="Raleway"/>
                <a:sym typeface="Raleway"/>
              </a:rPr>
              <a:t>[2]</a:t>
            </a:r>
            <a:r>
              <a:rPr lang="en" sz="1250">
                <a:latin typeface="Arial"/>
                <a:ea typeface="Arial"/>
                <a:cs typeface="Arial"/>
                <a:sym typeface="Arial"/>
              </a:rPr>
              <a:t> Alvaro Arcos-Garcıa, Juan A. Alvarez-Garcıa, Luis M. Soria-Morillo, Evaluation of Deep Neural Networks for traffic sign detection systems, Neurocomputing (2018), doi: https://doi.org/10.1016/j.neucom.2018.08.009 </a:t>
            </a:r>
            <a:endParaRPr b="1" sz="1250">
              <a:latin typeface="Raleway"/>
              <a:ea typeface="Raleway"/>
              <a:cs typeface="Raleway"/>
              <a:sym typeface="Raleway"/>
            </a:endParaRPr>
          </a:p>
          <a:p>
            <a:pPr indent="0" lvl="0" marL="0" rtl="0" algn="l">
              <a:spcBef>
                <a:spcPts val="1200"/>
              </a:spcBef>
              <a:spcAft>
                <a:spcPts val="0"/>
              </a:spcAft>
              <a:buClr>
                <a:schemeClr val="dk2"/>
              </a:buClr>
              <a:buSzPts val="1100"/>
              <a:buFont typeface="Arial"/>
              <a:buNone/>
            </a:pPr>
            <a:r>
              <a:rPr b="1" lang="en" sz="1300">
                <a:latin typeface="Raleway"/>
                <a:ea typeface="Raleway"/>
                <a:cs typeface="Raleway"/>
                <a:sym typeface="Raleway"/>
              </a:rPr>
              <a:t>[3]</a:t>
            </a:r>
            <a:r>
              <a:rPr b="1" lang="en" sz="950">
                <a:solidFill>
                  <a:srgbClr val="202122"/>
                </a:solidFill>
                <a:highlight>
                  <a:srgbClr val="FFFFFF"/>
                </a:highlight>
                <a:latin typeface="Arial"/>
                <a:ea typeface="Arial"/>
                <a:cs typeface="Arial"/>
                <a:sym typeface="Arial"/>
              </a:rPr>
              <a:t> </a:t>
            </a:r>
            <a:r>
              <a:rPr i="1" lang="en" sz="1200">
                <a:latin typeface="Arial"/>
                <a:ea typeface="Arial"/>
                <a:cs typeface="Arial"/>
                <a:sym typeface="Arial"/>
              </a:rPr>
              <a:t>“</a:t>
            </a:r>
            <a:r>
              <a:rPr lang="en" sz="1200">
                <a:latin typeface="Arial"/>
                <a:ea typeface="Arial"/>
                <a:cs typeface="Arial"/>
                <a:sym typeface="Arial"/>
              </a:rPr>
              <a:t>The most accurate method is based on human physiological activity</a:t>
            </a:r>
            <a:r>
              <a:rPr i="1" lang="en" sz="1200">
                <a:latin typeface="Arial"/>
                <a:ea typeface="Arial"/>
                <a:cs typeface="Arial"/>
                <a:sym typeface="Arial"/>
              </a:rPr>
              <a:t>”</a:t>
            </a:r>
            <a:r>
              <a:rPr lang="en" sz="1200">
                <a:latin typeface="Arial"/>
                <a:ea typeface="Arial"/>
                <a:cs typeface="Arial"/>
                <a:sym typeface="Arial"/>
              </a:rPr>
              <a:t>, Aditya Ranjan, Karan Vyas, Sujay Ghadge, Siddharth Patel, Suvarna Sanjay Pawar , Driver Drowsiness Detection System Using Computer Vision, </a:t>
            </a:r>
            <a:r>
              <a:rPr i="1" lang="en" sz="1200">
                <a:latin typeface="Arial"/>
                <a:ea typeface="Arial"/>
                <a:cs typeface="Arial"/>
                <a:sym typeface="Arial"/>
              </a:rPr>
              <a:t>IRJET </a:t>
            </a:r>
            <a:r>
              <a:rPr lang="en" sz="1200">
                <a:latin typeface="Arial"/>
                <a:ea typeface="Arial"/>
                <a:cs typeface="Arial"/>
                <a:sym typeface="Arial"/>
              </a:rPr>
              <a:t>Volume: 07 Issue: 01 | Jan 2020.</a:t>
            </a:r>
            <a:endParaRPr sz="1200">
              <a:latin typeface="Arial"/>
              <a:ea typeface="Arial"/>
              <a:cs typeface="Arial"/>
              <a:sym typeface="Arial"/>
            </a:endParaRPr>
          </a:p>
          <a:p>
            <a:pPr indent="0" lvl="0" marL="0" rtl="0" algn="l">
              <a:spcBef>
                <a:spcPts val="1200"/>
              </a:spcBef>
              <a:spcAft>
                <a:spcPts val="0"/>
              </a:spcAft>
              <a:buClr>
                <a:schemeClr val="dk2"/>
              </a:buClr>
              <a:buSzPts val="1100"/>
              <a:buFont typeface="Arial"/>
              <a:buNone/>
            </a:pPr>
            <a:r>
              <a:rPr b="1" lang="en" sz="1300">
                <a:latin typeface="Raleway"/>
                <a:ea typeface="Raleway"/>
                <a:cs typeface="Raleway"/>
                <a:sym typeface="Raleway"/>
              </a:rPr>
              <a:t>[4]</a:t>
            </a:r>
            <a:r>
              <a:rPr b="1" lang="en" sz="1400">
                <a:latin typeface="Raleway"/>
                <a:ea typeface="Raleway"/>
                <a:cs typeface="Raleway"/>
                <a:sym typeface="Raleway"/>
              </a:rPr>
              <a:t> </a:t>
            </a:r>
            <a:r>
              <a:rPr lang="en" sz="1200">
                <a:latin typeface="Arial"/>
                <a:ea typeface="Arial"/>
                <a:cs typeface="Arial"/>
                <a:sym typeface="Arial"/>
              </a:rPr>
              <a:t>Jiali Cui, Fuqiang Chen, Duo Shi, Liqiang Liu, 2019,</a:t>
            </a:r>
            <a:r>
              <a:rPr i="1" lang="en" sz="1200">
                <a:latin typeface="Arial"/>
                <a:ea typeface="Arial"/>
                <a:cs typeface="Arial"/>
                <a:sym typeface="Arial"/>
              </a:rPr>
              <a:t> Eye Detection with Faster R-CNN</a:t>
            </a:r>
            <a:r>
              <a:rPr lang="en" sz="1200">
                <a:latin typeface="Arial"/>
                <a:ea typeface="Arial"/>
                <a:cs typeface="Arial"/>
                <a:sym typeface="Arial"/>
              </a:rPr>
              <a:t>, In Proceedings of the International Conference on Advances in Computer Technology, Information Science and Communications (CTISC 2019), DOI: 10.5220/0008096201110116, ISBN: 978-989-758-357-5.</a:t>
            </a:r>
            <a:endParaRPr sz="1100">
              <a:latin typeface="Arial"/>
              <a:ea typeface="Arial"/>
              <a:cs typeface="Arial"/>
              <a:sym typeface="Arial"/>
            </a:endParaRPr>
          </a:p>
          <a:p>
            <a:pPr indent="0" lvl="0" marL="0" rtl="0" algn="l">
              <a:spcBef>
                <a:spcPts val="1200"/>
              </a:spcBef>
              <a:spcAft>
                <a:spcPts val="0"/>
              </a:spcAft>
              <a:buClr>
                <a:schemeClr val="dk2"/>
              </a:buClr>
              <a:buSzPts val="1100"/>
              <a:buFont typeface="Arial"/>
              <a:buNone/>
            </a:pPr>
            <a:r>
              <a:t/>
            </a:r>
            <a:endParaRPr sz="1200">
              <a:solidFill>
                <a:srgbClr val="202122"/>
              </a:solidFill>
              <a:highlight>
                <a:srgbClr val="FFFFFF"/>
              </a:highlight>
              <a:latin typeface="Arial"/>
              <a:ea typeface="Arial"/>
              <a:cs typeface="Arial"/>
              <a:sym typeface="Arial"/>
            </a:endParaRPr>
          </a:p>
          <a:p>
            <a:pPr indent="0" lvl="0" marL="0" rtl="0" algn="l">
              <a:spcBef>
                <a:spcPts val="1200"/>
              </a:spcBef>
              <a:spcAft>
                <a:spcPts val="0"/>
              </a:spcAft>
              <a:buClr>
                <a:schemeClr val="dk2"/>
              </a:buClr>
              <a:buSzPts val="1100"/>
              <a:buFont typeface="Arial"/>
              <a:buNone/>
            </a:pPr>
            <a:r>
              <a:t/>
            </a:r>
            <a:endParaRPr sz="1200">
              <a:solidFill>
                <a:srgbClr val="333333"/>
              </a:solidFill>
              <a:highlight>
                <a:srgbClr val="FFFFFF"/>
              </a:highlight>
              <a:latin typeface="Arial"/>
              <a:ea typeface="Arial"/>
              <a:cs typeface="Arial"/>
              <a:sym typeface="Arial"/>
            </a:endParaRPr>
          </a:p>
          <a:p>
            <a:pPr indent="0" lvl="0" marL="0" rtl="0" algn="l">
              <a:spcBef>
                <a:spcPts val="1200"/>
              </a:spcBef>
              <a:spcAft>
                <a:spcPts val="0"/>
              </a:spcAft>
              <a:buClr>
                <a:schemeClr val="dk2"/>
              </a:buClr>
              <a:buSzPts val="1100"/>
              <a:buFont typeface="Arial"/>
              <a:buNone/>
            </a:pPr>
            <a:r>
              <a:t/>
            </a:r>
            <a:endParaRPr sz="1200">
              <a:solidFill>
                <a:srgbClr val="333333"/>
              </a:solidFill>
              <a:highlight>
                <a:srgbClr val="FFFFFF"/>
              </a:highlight>
              <a:latin typeface="Arial"/>
              <a:ea typeface="Arial"/>
              <a:cs typeface="Arial"/>
              <a:sym typeface="Arial"/>
            </a:endParaRPr>
          </a:p>
          <a:p>
            <a:pPr indent="0" lvl="0" marL="0" rtl="0" algn="l">
              <a:spcBef>
                <a:spcPts val="1200"/>
              </a:spcBef>
              <a:spcAft>
                <a:spcPts val="0"/>
              </a:spcAft>
              <a:buNone/>
            </a:pPr>
            <a:r>
              <a:rPr i="1" lang="en" sz="1100">
                <a:solidFill>
                  <a:srgbClr val="333333"/>
                </a:solidFill>
                <a:highlight>
                  <a:srgbClr val="FFFFFF"/>
                </a:highlight>
                <a:latin typeface="Arial"/>
                <a:ea typeface="Arial"/>
                <a:cs typeface="Arial"/>
                <a:sym typeface="Arial"/>
              </a:rPr>
              <a:t> </a:t>
            </a:r>
            <a:endParaRPr sz="1100">
              <a:solidFill>
                <a:srgbClr val="333333"/>
              </a:solidFill>
              <a:highlight>
                <a:srgbClr val="FFFFFF"/>
              </a:highlight>
              <a:latin typeface="Arial"/>
              <a:ea typeface="Arial"/>
              <a:cs typeface="Arial"/>
              <a:sym typeface="Arial"/>
            </a:endParaRPr>
          </a:p>
          <a:p>
            <a:pPr indent="0" lvl="0" marL="0" rtl="0" algn="l">
              <a:spcBef>
                <a:spcPts val="1200"/>
              </a:spcBef>
              <a:spcAft>
                <a:spcPts val="0"/>
              </a:spcAft>
              <a:buNone/>
            </a:pPr>
            <a:r>
              <a:t/>
            </a:r>
            <a:endParaRPr sz="1200">
              <a:latin typeface="Raleway"/>
              <a:ea typeface="Raleway"/>
              <a:cs typeface="Raleway"/>
              <a:sym typeface="Raleway"/>
            </a:endParaRPr>
          </a:p>
          <a:p>
            <a:pPr indent="0" lvl="0" marL="0" rtl="0" algn="l">
              <a:spcBef>
                <a:spcPts val="1200"/>
              </a:spcBef>
              <a:spcAft>
                <a:spcPts val="0"/>
              </a:spcAft>
              <a:buNone/>
            </a:pPr>
            <a:r>
              <a:t/>
            </a:r>
            <a:endParaRPr sz="1200">
              <a:latin typeface="Raleway"/>
              <a:ea typeface="Raleway"/>
              <a:cs typeface="Raleway"/>
              <a:sym typeface="Raleway"/>
            </a:endParaRPr>
          </a:p>
          <a:p>
            <a:pPr indent="0" lvl="0" marL="0" rtl="0" algn="l">
              <a:spcBef>
                <a:spcPts val="1200"/>
              </a:spcBef>
              <a:spcAft>
                <a:spcPts val="1200"/>
              </a:spcAft>
              <a:buNone/>
            </a:pPr>
            <a:r>
              <a:rPr lang="en" sz="1200">
                <a:latin typeface="Raleway"/>
                <a:ea typeface="Raleway"/>
                <a:cs typeface="Raleway"/>
                <a:sym typeface="Raleway"/>
              </a:rPr>
              <a:t>    </a:t>
            </a:r>
            <a:endParaRPr sz="1200">
              <a:latin typeface="Raleway"/>
              <a:ea typeface="Raleway"/>
              <a:cs typeface="Raleway"/>
              <a:sym typeface="Raleway"/>
            </a:endParaRPr>
          </a:p>
        </p:txBody>
      </p:sp>
      <p:pic>
        <p:nvPicPr>
          <p:cNvPr id="286" name="Google Shape;286;p40"/>
          <p:cNvPicPr preferRelativeResize="0"/>
          <p:nvPr/>
        </p:nvPicPr>
        <p:blipFill rotWithShape="1">
          <a:blip r:embed="rId6">
            <a:alphaModFix/>
          </a:blip>
          <a:srcRect b="5799" l="21912" r="21917" t="-5799"/>
          <a:stretch/>
        </p:blipFill>
        <p:spPr>
          <a:xfrm>
            <a:off x="7171975" y="2934475"/>
            <a:ext cx="1524401" cy="178665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0" name="Shape 290"/>
        <p:cNvGrpSpPr/>
        <p:nvPr/>
      </p:nvGrpSpPr>
      <p:grpSpPr>
        <a:xfrm>
          <a:off x="0" y="0"/>
          <a:ext cx="0" cy="0"/>
          <a:chOff x="0" y="0"/>
          <a:chExt cx="0" cy="0"/>
        </a:xfrm>
      </p:grpSpPr>
      <p:pic>
        <p:nvPicPr>
          <p:cNvPr id="291" name="Google Shape;291;p41"/>
          <p:cNvPicPr preferRelativeResize="0"/>
          <p:nvPr/>
        </p:nvPicPr>
        <p:blipFill>
          <a:blip r:embed="rId3">
            <a:alphaModFix/>
          </a:blip>
          <a:stretch>
            <a:fillRect/>
          </a:stretch>
        </p:blipFill>
        <p:spPr>
          <a:xfrm>
            <a:off x="422925" y="0"/>
            <a:ext cx="8762082" cy="5143500"/>
          </a:xfrm>
          <a:prstGeom prst="rect">
            <a:avLst/>
          </a:prstGeom>
          <a:noFill/>
          <a:ln>
            <a:noFill/>
          </a:ln>
        </p:spPr>
      </p:pic>
      <p:sp>
        <p:nvSpPr>
          <p:cNvPr id="292" name="Google Shape;292;p41"/>
          <p:cNvSpPr txBox="1"/>
          <p:nvPr/>
        </p:nvSpPr>
        <p:spPr>
          <a:xfrm>
            <a:off x="910800" y="1112875"/>
            <a:ext cx="7322400" cy="3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solidFill>
                  <a:srgbClr val="202122"/>
                </a:solidFill>
                <a:highlight>
                  <a:schemeClr val="lt1"/>
                </a:highlight>
              </a:rPr>
              <a:t>[5]</a:t>
            </a:r>
            <a:r>
              <a:rPr b="1" lang="en" sz="1100">
                <a:solidFill>
                  <a:srgbClr val="202122"/>
                </a:solidFill>
                <a:highlight>
                  <a:schemeClr val="lt1"/>
                </a:highlight>
              </a:rPr>
              <a:t> </a:t>
            </a:r>
            <a:r>
              <a:rPr lang="en" sz="1200">
                <a:solidFill>
                  <a:srgbClr val="202122"/>
                </a:solidFill>
                <a:highlight>
                  <a:schemeClr val="lt1"/>
                </a:highlight>
              </a:rPr>
              <a:t>Naethan Jacob, Dr. Vishalakshi Prabhu H, 2020, Comparative Review of YOLO &amp; MobileNet Versions: A Case Study,</a:t>
            </a:r>
            <a:r>
              <a:rPr i="1" lang="en" sz="1200">
                <a:solidFill>
                  <a:srgbClr val="202122"/>
                </a:solidFill>
                <a:highlight>
                  <a:schemeClr val="lt1"/>
                </a:highlight>
              </a:rPr>
              <a:t> (IRJET)</a:t>
            </a:r>
            <a:r>
              <a:rPr lang="en" sz="1200">
                <a:solidFill>
                  <a:srgbClr val="202122"/>
                </a:solidFill>
                <a:highlight>
                  <a:schemeClr val="lt1"/>
                </a:highlight>
              </a:rPr>
              <a:t>, ISSN: 2395-0056, Volume: 07 Issue: 04 | Apr 2020.</a:t>
            </a:r>
            <a:endParaRPr b="1" sz="1300">
              <a:solidFill>
                <a:schemeClr val="dk2"/>
              </a:solidFill>
              <a:latin typeface="Raleway"/>
              <a:ea typeface="Raleway"/>
              <a:cs typeface="Raleway"/>
              <a:sym typeface="Raleway"/>
            </a:endParaRPr>
          </a:p>
          <a:p>
            <a:pPr indent="0" lvl="0" marL="0" rtl="0" algn="l">
              <a:lnSpc>
                <a:spcPct val="115000"/>
              </a:lnSpc>
              <a:spcBef>
                <a:spcPts val="1200"/>
              </a:spcBef>
              <a:spcAft>
                <a:spcPts val="0"/>
              </a:spcAft>
              <a:buNone/>
            </a:pPr>
            <a:r>
              <a:rPr b="1" lang="en" sz="1300">
                <a:solidFill>
                  <a:schemeClr val="dk2"/>
                </a:solidFill>
                <a:latin typeface="Raleway"/>
                <a:ea typeface="Raleway"/>
                <a:cs typeface="Raleway"/>
                <a:sym typeface="Raleway"/>
              </a:rPr>
              <a:t>[6]</a:t>
            </a:r>
            <a:r>
              <a:rPr b="1" lang="en">
                <a:solidFill>
                  <a:schemeClr val="dk2"/>
                </a:solidFill>
                <a:latin typeface="Raleway"/>
                <a:ea typeface="Raleway"/>
                <a:cs typeface="Raleway"/>
                <a:sym typeface="Raleway"/>
              </a:rPr>
              <a:t> </a:t>
            </a:r>
            <a:r>
              <a:rPr lang="en" sz="1200">
                <a:solidFill>
                  <a:srgbClr val="333333"/>
                </a:solidFill>
                <a:highlight>
                  <a:schemeClr val="lt1"/>
                </a:highlight>
              </a:rPr>
              <a:t>Pothole Detection System Using Region-Based Convolutional Neural Network," 2021, </a:t>
            </a:r>
            <a:r>
              <a:rPr i="1" lang="en" sz="1200">
                <a:solidFill>
                  <a:srgbClr val="333333"/>
                </a:solidFill>
                <a:highlight>
                  <a:schemeClr val="lt1"/>
                </a:highlight>
              </a:rPr>
              <a:t>IEEE 4th International Conference on Computer and Communication Engineering Technology (CCET)</a:t>
            </a:r>
            <a:r>
              <a:rPr lang="en" sz="1200">
                <a:solidFill>
                  <a:srgbClr val="333333"/>
                </a:solidFill>
                <a:highlight>
                  <a:schemeClr val="lt1"/>
                </a:highlight>
              </a:rPr>
              <a:t>, pp. 6-11, doi: 10.1109/CCET52649.</a:t>
            </a:r>
            <a:endParaRPr b="1" sz="1300">
              <a:solidFill>
                <a:schemeClr val="dk2"/>
              </a:solidFill>
              <a:latin typeface="Raleway"/>
              <a:ea typeface="Raleway"/>
              <a:cs typeface="Raleway"/>
              <a:sym typeface="Raleway"/>
            </a:endParaRPr>
          </a:p>
          <a:p>
            <a:pPr indent="0" lvl="0" marL="0" rtl="0" algn="l">
              <a:lnSpc>
                <a:spcPct val="115000"/>
              </a:lnSpc>
              <a:spcBef>
                <a:spcPts val="1200"/>
              </a:spcBef>
              <a:spcAft>
                <a:spcPts val="0"/>
              </a:spcAft>
              <a:buNone/>
            </a:pPr>
            <a:r>
              <a:rPr b="1" lang="en" sz="1300">
                <a:solidFill>
                  <a:schemeClr val="dk2"/>
                </a:solidFill>
                <a:latin typeface="Raleway"/>
                <a:ea typeface="Raleway"/>
                <a:cs typeface="Raleway"/>
                <a:sym typeface="Raleway"/>
              </a:rPr>
              <a:t>[7] </a:t>
            </a:r>
            <a:r>
              <a:rPr lang="en" sz="1200">
                <a:solidFill>
                  <a:schemeClr val="dk2"/>
                </a:solidFill>
              </a:rPr>
              <a:t>Nathan Jennings, </a:t>
            </a:r>
            <a:r>
              <a:rPr lang="en" sz="1200" u="sng">
                <a:solidFill>
                  <a:schemeClr val="accent1"/>
                </a:solidFill>
                <a:hlinkClick r:id="rId4">
                  <a:extLst>
                    <a:ext uri="{A12FA001-AC4F-418D-AE19-62706E023703}">
                      <ahyp:hlinkClr val="tx"/>
                    </a:ext>
                  </a:extLst>
                </a:hlinkClick>
              </a:rPr>
              <a:t>Socket Programming in Python (Guide)</a:t>
            </a:r>
            <a:r>
              <a:rPr lang="en" sz="1200">
                <a:solidFill>
                  <a:schemeClr val="dk2"/>
                </a:solidFill>
              </a:rPr>
              <a:t>, Feb 21, 2022.</a:t>
            </a:r>
            <a:endParaRPr sz="1200">
              <a:solidFill>
                <a:schemeClr val="dk2"/>
              </a:solidFill>
            </a:endParaRPr>
          </a:p>
          <a:p>
            <a:pPr indent="0" lvl="0" marL="0" rtl="0" algn="l">
              <a:lnSpc>
                <a:spcPct val="115000"/>
              </a:lnSpc>
              <a:spcBef>
                <a:spcPts val="1200"/>
              </a:spcBef>
              <a:spcAft>
                <a:spcPts val="0"/>
              </a:spcAft>
              <a:buNone/>
            </a:pPr>
            <a:r>
              <a:rPr b="1" lang="en" sz="1300">
                <a:solidFill>
                  <a:schemeClr val="dk2"/>
                </a:solidFill>
                <a:latin typeface="Raleway"/>
                <a:ea typeface="Raleway"/>
                <a:cs typeface="Raleway"/>
                <a:sym typeface="Raleway"/>
              </a:rPr>
              <a:t>[8</a:t>
            </a:r>
            <a:r>
              <a:rPr b="1" lang="en" sz="1300">
                <a:solidFill>
                  <a:schemeClr val="dk2"/>
                </a:solidFill>
              </a:rPr>
              <a:t>] </a:t>
            </a:r>
            <a:r>
              <a:rPr lang="en" sz="1200">
                <a:solidFill>
                  <a:schemeClr val="dk2"/>
                </a:solidFill>
              </a:rPr>
              <a:t>Tejal Palwankar, Kushal Kothari, 2022, </a:t>
            </a:r>
            <a:r>
              <a:rPr lang="en" sz="1200">
                <a:solidFill>
                  <a:srgbClr val="202122"/>
                </a:solidFill>
                <a:highlight>
                  <a:schemeClr val="lt1"/>
                </a:highlight>
              </a:rPr>
              <a:t>Real Time Object Detection using SSD and MobileNet, </a:t>
            </a:r>
            <a:r>
              <a:rPr i="1" lang="en" sz="1200">
                <a:solidFill>
                  <a:srgbClr val="202122"/>
                </a:solidFill>
                <a:highlight>
                  <a:schemeClr val="lt1"/>
                </a:highlight>
              </a:rPr>
              <a:t>International Journal for Research in Applied Science &amp; Engineering Technology (IJRASET)</a:t>
            </a:r>
            <a:r>
              <a:rPr lang="en" sz="1200">
                <a:solidFill>
                  <a:srgbClr val="202122"/>
                </a:solidFill>
                <a:highlight>
                  <a:schemeClr val="lt1"/>
                </a:highlight>
              </a:rPr>
              <a:t>, ISSN: 2278-0181, Volume 10 Issue III Mar 2022.</a:t>
            </a:r>
            <a:endParaRPr sz="1200">
              <a:solidFill>
                <a:srgbClr val="202122"/>
              </a:solidFill>
              <a:highlight>
                <a:schemeClr val="lt1"/>
              </a:highlight>
            </a:endParaRPr>
          </a:p>
          <a:p>
            <a:pPr indent="0" lvl="0" marL="0" rtl="0" algn="l">
              <a:lnSpc>
                <a:spcPct val="115000"/>
              </a:lnSpc>
              <a:spcBef>
                <a:spcPts val="1200"/>
              </a:spcBef>
              <a:spcAft>
                <a:spcPts val="0"/>
              </a:spcAft>
              <a:buNone/>
            </a:pPr>
            <a:r>
              <a:t/>
            </a:r>
            <a:endParaRPr b="1" sz="1300">
              <a:solidFill>
                <a:schemeClr val="dk2"/>
              </a:solidFill>
            </a:endParaRPr>
          </a:p>
          <a:p>
            <a:pPr indent="0" lvl="0" marL="0" rtl="0" algn="l">
              <a:lnSpc>
                <a:spcPct val="115000"/>
              </a:lnSpc>
              <a:spcBef>
                <a:spcPts val="1200"/>
              </a:spcBef>
              <a:spcAft>
                <a:spcPts val="1200"/>
              </a:spcAft>
              <a:buClr>
                <a:schemeClr val="dk2"/>
              </a:buClr>
              <a:buSzPts val="1100"/>
              <a:buFont typeface="Arial"/>
              <a:buNone/>
            </a:pPr>
            <a:r>
              <a:t/>
            </a:r>
            <a:endParaRPr b="1" sz="1300">
              <a:solidFill>
                <a:schemeClr val="dk2"/>
              </a:solidFill>
              <a:latin typeface="Raleway"/>
              <a:ea typeface="Raleway"/>
              <a:cs typeface="Raleway"/>
              <a:sym typeface="Raleway"/>
            </a:endParaRPr>
          </a:p>
        </p:txBody>
      </p:sp>
      <p:sp>
        <p:nvSpPr>
          <p:cNvPr id="293" name="Google Shape;293;p41"/>
          <p:cNvSpPr txBox="1"/>
          <p:nvPr/>
        </p:nvSpPr>
        <p:spPr>
          <a:xfrm>
            <a:off x="981950" y="495650"/>
            <a:ext cx="4479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2"/>
              </a:buClr>
              <a:buSzPts val="1100"/>
              <a:buFont typeface="Arial"/>
              <a:buNone/>
            </a:pPr>
            <a:r>
              <a:rPr b="1" lang="en" sz="2200">
                <a:solidFill>
                  <a:schemeClr val="lt2"/>
                </a:solidFill>
                <a:latin typeface="Raleway"/>
                <a:ea typeface="Raleway"/>
                <a:cs typeface="Raleway"/>
                <a:sym typeface="Raleway"/>
              </a:rPr>
              <a:t>REFERENCES</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5"/>
          <p:cNvSpPr txBox="1"/>
          <p:nvPr>
            <p:ph type="title"/>
          </p:nvPr>
        </p:nvSpPr>
        <p:spPr>
          <a:xfrm>
            <a:off x="187800" y="1293700"/>
            <a:ext cx="5041800" cy="3637800"/>
          </a:xfrm>
          <a:prstGeom prst="rect">
            <a:avLst/>
          </a:prstGeom>
        </p:spPr>
        <p:txBody>
          <a:bodyPr anchorCtr="0" anchor="ctr" bIns="91425" lIns="91425" spcFirstLastPara="1" rIns="91425" wrap="square" tIns="91425">
            <a:noAutofit/>
          </a:bodyPr>
          <a:lstStyle/>
          <a:p>
            <a:pPr indent="0" lvl="0" marL="0" rtl="0" algn="l">
              <a:lnSpc>
                <a:spcPct val="123529"/>
              </a:lnSpc>
              <a:spcBef>
                <a:spcPts val="1800"/>
              </a:spcBef>
              <a:spcAft>
                <a:spcPts val="0"/>
              </a:spcAft>
              <a:buClr>
                <a:schemeClr val="dk2"/>
              </a:buClr>
              <a:buSzPts val="1100"/>
              <a:buFont typeface="Arial"/>
              <a:buNone/>
            </a:pPr>
            <a:r>
              <a:rPr lang="en" sz="1500">
                <a:latin typeface="Arial"/>
                <a:ea typeface="Arial"/>
                <a:cs typeface="Arial"/>
                <a:sym typeface="Arial"/>
              </a:rPr>
              <a:t>  Key facts</a:t>
            </a:r>
            <a:endParaRPr sz="1500">
              <a:latin typeface="Arial"/>
              <a:ea typeface="Arial"/>
              <a:cs typeface="Arial"/>
              <a:sym typeface="Arial"/>
            </a:endParaRPr>
          </a:p>
          <a:p>
            <a:pPr indent="-307975" lvl="0" marL="457200" rtl="0" algn="l">
              <a:lnSpc>
                <a:spcPct val="115000"/>
              </a:lnSpc>
              <a:spcBef>
                <a:spcPts val="1200"/>
              </a:spcBef>
              <a:spcAft>
                <a:spcPts val="0"/>
              </a:spcAft>
              <a:buClr>
                <a:schemeClr val="lt1"/>
              </a:buClr>
              <a:buSzPts val="1250"/>
              <a:buFont typeface="Arial"/>
              <a:buChar char="●"/>
            </a:pPr>
            <a:r>
              <a:rPr lang="en" sz="1250">
                <a:latin typeface="Arial"/>
                <a:ea typeface="Arial"/>
                <a:cs typeface="Arial"/>
                <a:sym typeface="Arial"/>
              </a:rPr>
              <a:t>1.3 million people die each year as a result of road traffic crashes.</a:t>
            </a:r>
            <a:endParaRPr sz="1250">
              <a:latin typeface="Arial"/>
              <a:ea typeface="Arial"/>
              <a:cs typeface="Arial"/>
              <a:sym typeface="Arial"/>
            </a:endParaRPr>
          </a:p>
          <a:p>
            <a:pPr indent="-307975" lvl="0" marL="457200" rtl="0" algn="l">
              <a:lnSpc>
                <a:spcPct val="115000"/>
              </a:lnSpc>
              <a:spcBef>
                <a:spcPts val="0"/>
              </a:spcBef>
              <a:spcAft>
                <a:spcPts val="0"/>
              </a:spcAft>
              <a:buClr>
                <a:schemeClr val="lt1"/>
              </a:buClr>
              <a:buSzPts val="1250"/>
              <a:buFont typeface="Arial"/>
              <a:buChar char="●"/>
            </a:pPr>
            <a:r>
              <a:rPr lang="en" sz="1250">
                <a:latin typeface="Arial"/>
                <a:ea typeface="Arial"/>
                <a:cs typeface="Arial"/>
                <a:sym typeface="Arial"/>
              </a:rPr>
              <a:t>The UNGA has set an ambitious target of halving the global number of deaths and injuries from road traffic crashes by 2030 (A/RES/74/299 WHO page)</a:t>
            </a:r>
            <a:endParaRPr sz="1250">
              <a:latin typeface="Arial"/>
              <a:ea typeface="Arial"/>
              <a:cs typeface="Arial"/>
              <a:sym typeface="Arial"/>
            </a:endParaRPr>
          </a:p>
          <a:p>
            <a:pPr indent="-307975" lvl="0" marL="457200" rtl="0" algn="l">
              <a:lnSpc>
                <a:spcPct val="115000"/>
              </a:lnSpc>
              <a:spcBef>
                <a:spcPts val="0"/>
              </a:spcBef>
              <a:spcAft>
                <a:spcPts val="0"/>
              </a:spcAft>
              <a:buClr>
                <a:schemeClr val="lt1"/>
              </a:buClr>
              <a:buSzPts val="1250"/>
              <a:buFont typeface="Arial"/>
              <a:buChar char="●"/>
            </a:pPr>
            <a:r>
              <a:rPr lang="en" sz="1250">
                <a:latin typeface="Arial"/>
                <a:ea typeface="Arial"/>
                <a:cs typeface="Arial"/>
                <a:sym typeface="Arial"/>
              </a:rPr>
              <a:t>Road traffic crashes cost most countries 3% of their GDP.</a:t>
            </a:r>
            <a:endParaRPr sz="1250">
              <a:latin typeface="Arial"/>
              <a:ea typeface="Arial"/>
              <a:cs typeface="Arial"/>
              <a:sym typeface="Arial"/>
            </a:endParaRPr>
          </a:p>
          <a:p>
            <a:pPr indent="-307975" lvl="0" marL="457200" rtl="0" algn="l">
              <a:lnSpc>
                <a:spcPct val="115000"/>
              </a:lnSpc>
              <a:spcBef>
                <a:spcPts val="0"/>
              </a:spcBef>
              <a:spcAft>
                <a:spcPts val="0"/>
              </a:spcAft>
              <a:buClr>
                <a:schemeClr val="lt1"/>
              </a:buClr>
              <a:buSzPts val="1250"/>
              <a:buFont typeface="Arial"/>
              <a:buChar char="●"/>
            </a:pPr>
            <a:r>
              <a:rPr lang="en" sz="1250">
                <a:latin typeface="Arial"/>
                <a:ea typeface="Arial"/>
                <a:cs typeface="Arial"/>
                <a:sym typeface="Arial"/>
              </a:rPr>
              <a:t>More than half of all road traffic deaths are among vulnerable road users: pedestrians, cyclists, and motorcyclists.</a:t>
            </a:r>
            <a:endParaRPr sz="1250">
              <a:latin typeface="Arial"/>
              <a:ea typeface="Arial"/>
              <a:cs typeface="Arial"/>
              <a:sym typeface="Arial"/>
            </a:endParaRPr>
          </a:p>
          <a:p>
            <a:pPr indent="-307975" lvl="0" marL="457200" rtl="0" algn="l">
              <a:lnSpc>
                <a:spcPct val="115000"/>
              </a:lnSpc>
              <a:spcBef>
                <a:spcPts val="0"/>
              </a:spcBef>
              <a:spcAft>
                <a:spcPts val="0"/>
              </a:spcAft>
              <a:buClr>
                <a:schemeClr val="lt1"/>
              </a:buClr>
              <a:buSzPts val="1250"/>
              <a:buFont typeface="Arial"/>
              <a:buChar char="●"/>
            </a:pPr>
            <a:r>
              <a:rPr lang="en" sz="1250">
                <a:latin typeface="Arial"/>
                <a:ea typeface="Arial"/>
                <a:cs typeface="Arial"/>
                <a:sym typeface="Arial"/>
              </a:rPr>
              <a:t>93% of the world's fatalities on the roads occur in low- and middle-income countries (like India).</a:t>
            </a:r>
            <a:endParaRPr sz="1250">
              <a:latin typeface="Arial"/>
              <a:ea typeface="Arial"/>
              <a:cs typeface="Arial"/>
              <a:sym typeface="Arial"/>
            </a:endParaRPr>
          </a:p>
          <a:p>
            <a:pPr indent="-307975" lvl="0" marL="457200" rtl="0" algn="l">
              <a:lnSpc>
                <a:spcPct val="115000"/>
              </a:lnSpc>
              <a:spcBef>
                <a:spcPts val="0"/>
              </a:spcBef>
              <a:spcAft>
                <a:spcPts val="0"/>
              </a:spcAft>
              <a:buClr>
                <a:schemeClr val="lt1"/>
              </a:buClr>
              <a:buSzPts val="1250"/>
              <a:buFont typeface="Arial"/>
              <a:buChar char="●"/>
            </a:pPr>
            <a:r>
              <a:rPr lang="en" sz="1250">
                <a:latin typeface="Arial"/>
                <a:ea typeface="Arial"/>
                <a:cs typeface="Arial"/>
                <a:sym typeface="Arial"/>
              </a:rPr>
              <a:t>Road traffic injuries are the leading cause of death for children and young adults aged 5-29 years.</a:t>
            </a:r>
            <a:endParaRPr sz="1250">
              <a:latin typeface="Arial"/>
              <a:ea typeface="Arial"/>
              <a:cs typeface="Arial"/>
              <a:sym typeface="Arial"/>
            </a:endParaRPr>
          </a:p>
          <a:p>
            <a:pPr indent="0" lvl="0" marL="0" rtl="0" algn="l">
              <a:spcBef>
                <a:spcPts val="1600"/>
              </a:spcBef>
              <a:spcAft>
                <a:spcPts val="0"/>
              </a:spcAft>
              <a:buNone/>
            </a:pPr>
            <a:r>
              <a:t/>
            </a:r>
            <a:endParaRPr/>
          </a:p>
        </p:txBody>
      </p:sp>
      <p:sp>
        <p:nvSpPr>
          <p:cNvPr id="86" name="Google Shape;86;p15"/>
          <p:cNvSpPr txBox="1"/>
          <p:nvPr/>
        </p:nvSpPr>
        <p:spPr>
          <a:xfrm>
            <a:off x="357925" y="317950"/>
            <a:ext cx="6134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800">
                <a:solidFill>
                  <a:schemeClr val="accent5"/>
                </a:solidFill>
                <a:latin typeface="Lato"/>
                <a:ea typeface="Lato"/>
                <a:cs typeface="Lato"/>
                <a:sym typeface="Lato"/>
              </a:rPr>
              <a:t>According to </a:t>
            </a:r>
            <a:r>
              <a:rPr b="1" i="1" lang="en" sz="2000">
                <a:solidFill>
                  <a:schemeClr val="accent5"/>
                </a:solidFill>
                <a:latin typeface="Lato"/>
                <a:ea typeface="Lato"/>
                <a:cs typeface="Lato"/>
                <a:sym typeface="Lato"/>
              </a:rPr>
              <a:t>World Health Organisation …</a:t>
            </a:r>
            <a:endParaRPr b="1" i="1" sz="2000">
              <a:solidFill>
                <a:schemeClr val="accent5"/>
              </a:solidFill>
              <a:latin typeface="Lato"/>
              <a:ea typeface="Lato"/>
              <a:cs typeface="Lato"/>
              <a:sym typeface="Lato"/>
            </a:endParaRPr>
          </a:p>
        </p:txBody>
      </p:sp>
      <p:pic>
        <p:nvPicPr>
          <p:cNvPr id="87" name="Google Shape;87;p15"/>
          <p:cNvPicPr preferRelativeResize="0"/>
          <p:nvPr/>
        </p:nvPicPr>
        <p:blipFill>
          <a:blip r:embed="rId3">
            <a:alphaModFix/>
          </a:blip>
          <a:stretch>
            <a:fillRect/>
          </a:stretch>
        </p:blipFill>
        <p:spPr>
          <a:xfrm>
            <a:off x="5229600" y="0"/>
            <a:ext cx="3914400" cy="51434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42"/>
          <p:cNvPicPr preferRelativeResize="0"/>
          <p:nvPr/>
        </p:nvPicPr>
        <p:blipFill rotWithShape="1">
          <a:blip r:embed="rId3">
            <a:alphaModFix/>
          </a:blip>
          <a:srcRect b="14093" l="2132" r="6751" t="6554"/>
          <a:stretch/>
        </p:blipFill>
        <p:spPr>
          <a:xfrm>
            <a:off x="0" y="0"/>
            <a:ext cx="9144001" cy="5143500"/>
          </a:xfrm>
          <a:prstGeom prst="rect">
            <a:avLst/>
          </a:prstGeom>
          <a:noFill/>
          <a:ln>
            <a:noFill/>
          </a:ln>
        </p:spPr>
      </p:pic>
      <p:sp>
        <p:nvSpPr>
          <p:cNvPr id="299" name="Google Shape;299;p42"/>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457200" lvl="0" marL="1828800" rtl="0" algn="l">
              <a:spcBef>
                <a:spcPts val="0"/>
              </a:spcBef>
              <a:spcAft>
                <a:spcPts val="0"/>
              </a:spcAft>
              <a:buNone/>
            </a:pPr>
            <a:r>
              <a:rPr lang="en" sz="5900"/>
              <a:t>Thank </a:t>
            </a:r>
            <a:r>
              <a:rPr lang="en" sz="5900">
                <a:solidFill>
                  <a:schemeClr val="accent5"/>
                </a:solidFill>
                <a:uFill>
                  <a:noFill/>
                </a:uFill>
                <a:hlinkClick r:id="rId4">
                  <a:extLst>
                    <a:ext uri="{A12FA001-AC4F-418D-AE19-62706E023703}">
                      <ahyp:hlinkClr val="tx"/>
                    </a:ext>
                  </a:extLst>
                </a:hlinkClick>
              </a:rPr>
              <a:t>You</a:t>
            </a:r>
            <a:endParaRPr sz="5900"/>
          </a:p>
        </p:txBody>
      </p:sp>
      <p:sp>
        <p:nvSpPr>
          <p:cNvPr id="300" name="Google Shape;300;p42"/>
          <p:cNvSpPr txBox="1"/>
          <p:nvPr/>
        </p:nvSpPr>
        <p:spPr>
          <a:xfrm>
            <a:off x="4571989" y="2903493"/>
            <a:ext cx="4236300" cy="193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solidFill>
                  <a:srgbClr val="FFFFFF"/>
                </a:solidFill>
                <a:latin typeface="Lato"/>
                <a:ea typeface="Lato"/>
                <a:cs typeface="Lato"/>
                <a:sym typeface="Lato"/>
              </a:rPr>
              <a:t>Submitted by :-</a:t>
            </a:r>
            <a:endParaRPr sz="2300">
              <a:solidFill>
                <a:srgbClr val="FFFFFF"/>
              </a:solidFill>
              <a:latin typeface="Lato"/>
              <a:ea typeface="Lato"/>
              <a:cs typeface="Lato"/>
              <a:sym typeface="Lato"/>
            </a:endParaRPr>
          </a:p>
          <a:p>
            <a:pPr indent="0" lvl="0" marL="0" rtl="0" algn="l">
              <a:spcBef>
                <a:spcPts val="0"/>
              </a:spcBef>
              <a:spcAft>
                <a:spcPts val="0"/>
              </a:spcAft>
              <a:buNone/>
            </a:pPr>
            <a:r>
              <a:t/>
            </a:r>
            <a:endParaRPr sz="2300">
              <a:solidFill>
                <a:srgbClr val="FFFFFF"/>
              </a:solidFill>
              <a:latin typeface="Lato"/>
              <a:ea typeface="Lato"/>
              <a:cs typeface="Lato"/>
              <a:sym typeface="Lato"/>
            </a:endParaRPr>
          </a:p>
          <a:p>
            <a:pPr indent="0" lvl="0" marL="0" rtl="0" algn="l">
              <a:lnSpc>
                <a:spcPct val="150000"/>
              </a:lnSpc>
              <a:spcBef>
                <a:spcPts val="0"/>
              </a:spcBef>
              <a:spcAft>
                <a:spcPts val="0"/>
              </a:spcAft>
              <a:buNone/>
            </a:pPr>
            <a:r>
              <a:rPr lang="en" sz="1700">
                <a:solidFill>
                  <a:srgbClr val="FFFFFF"/>
                </a:solidFill>
                <a:latin typeface="Lato"/>
                <a:ea typeface="Lato"/>
                <a:cs typeface="Lato"/>
                <a:sym typeface="Lato"/>
              </a:rPr>
              <a:t>Kushagra Upadhyay (2018UGCS020R)</a:t>
            </a:r>
            <a:endParaRPr sz="1700">
              <a:solidFill>
                <a:srgbClr val="FFFFFF"/>
              </a:solidFill>
              <a:latin typeface="Lato"/>
              <a:ea typeface="Lato"/>
              <a:cs typeface="Lato"/>
              <a:sym typeface="Lato"/>
            </a:endParaRPr>
          </a:p>
          <a:p>
            <a:pPr indent="0" lvl="0" marL="0" rtl="0" algn="l">
              <a:lnSpc>
                <a:spcPct val="150000"/>
              </a:lnSpc>
              <a:spcBef>
                <a:spcPts val="0"/>
              </a:spcBef>
              <a:spcAft>
                <a:spcPts val="0"/>
              </a:spcAft>
              <a:buClr>
                <a:schemeClr val="dk2"/>
              </a:buClr>
              <a:buSzPts val="1100"/>
              <a:buFont typeface="Arial"/>
              <a:buNone/>
            </a:pPr>
            <a:r>
              <a:rPr lang="en" sz="1700">
                <a:solidFill>
                  <a:schemeClr val="lt1"/>
                </a:solidFill>
                <a:latin typeface="Lato"/>
                <a:ea typeface="Lato"/>
                <a:cs typeface="Lato"/>
                <a:sym typeface="Lato"/>
              </a:rPr>
              <a:t>Rishabh Kumar (2018UGCS042R)</a:t>
            </a:r>
            <a:endParaRPr sz="1700">
              <a:solidFill>
                <a:srgbClr val="FFFFFF"/>
              </a:solidFill>
              <a:latin typeface="Lato"/>
              <a:ea typeface="Lato"/>
              <a:cs typeface="Lato"/>
              <a:sym typeface="Lato"/>
            </a:endParaRPr>
          </a:p>
          <a:p>
            <a:pPr indent="0" lvl="0" marL="0" rtl="0" algn="l">
              <a:lnSpc>
                <a:spcPct val="150000"/>
              </a:lnSpc>
              <a:spcBef>
                <a:spcPts val="0"/>
              </a:spcBef>
              <a:spcAft>
                <a:spcPts val="0"/>
              </a:spcAft>
              <a:buClr>
                <a:schemeClr val="dk2"/>
              </a:buClr>
              <a:buSzPts val="1100"/>
              <a:buFont typeface="Arial"/>
              <a:buNone/>
            </a:pPr>
            <a:r>
              <a:rPr lang="en" sz="1700">
                <a:solidFill>
                  <a:srgbClr val="FFFFFF"/>
                </a:solidFill>
                <a:latin typeface="Lato"/>
                <a:ea typeface="Lato"/>
                <a:cs typeface="Lato"/>
                <a:sym typeface="Lato"/>
              </a:rPr>
              <a:t>Neha Kumari (2018UGCS056R)</a:t>
            </a:r>
            <a:endParaRPr sz="1700">
              <a:solidFill>
                <a:srgbClr val="FFFFFF"/>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0" sz="1150">
              <a:solidFill>
                <a:srgbClr val="434343"/>
              </a:solidFill>
              <a:latin typeface="Arial"/>
              <a:ea typeface="Arial"/>
              <a:cs typeface="Arial"/>
              <a:sym typeface="Arial"/>
            </a:endParaRPr>
          </a:p>
        </p:txBody>
      </p:sp>
      <p:grpSp>
        <p:nvGrpSpPr>
          <p:cNvPr id="93" name="Google Shape;93;p16"/>
          <p:cNvGrpSpPr/>
          <p:nvPr/>
        </p:nvGrpSpPr>
        <p:grpSpPr>
          <a:xfrm>
            <a:off x="223239" y="279138"/>
            <a:ext cx="8769672" cy="4721752"/>
            <a:chOff x="6803275" y="395363"/>
            <a:chExt cx="2212050" cy="2537076"/>
          </a:xfrm>
        </p:grpSpPr>
        <p:pic>
          <p:nvPicPr>
            <p:cNvPr id="94" name="Google Shape;94;p16"/>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95" name="Google Shape;95;p16"/>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96" name="Google Shape;96;p16"/>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t/>
              </a:r>
              <a:endParaRPr b="1">
                <a:solidFill>
                  <a:srgbClr val="353535"/>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t/>
              </a:r>
              <a:endParaRPr b="1" sz="1200">
                <a:latin typeface="Raleway"/>
                <a:ea typeface="Raleway"/>
                <a:cs typeface="Raleway"/>
                <a:sym typeface="Raleway"/>
              </a:endParaRPr>
            </a:p>
          </p:txBody>
        </p:sp>
      </p:grpSp>
      <p:pic>
        <p:nvPicPr>
          <p:cNvPr id="97" name="Google Shape;97;p16"/>
          <p:cNvPicPr preferRelativeResize="0"/>
          <p:nvPr/>
        </p:nvPicPr>
        <p:blipFill>
          <a:blip r:embed="rId5">
            <a:alphaModFix/>
          </a:blip>
          <a:stretch>
            <a:fillRect/>
          </a:stretch>
        </p:blipFill>
        <p:spPr>
          <a:xfrm>
            <a:off x="1472826" y="837475"/>
            <a:ext cx="5928599" cy="3950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0" sz="1150">
              <a:solidFill>
                <a:srgbClr val="434343"/>
              </a:solidFill>
              <a:latin typeface="Arial"/>
              <a:ea typeface="Arial"/>
              <a:cs typeface="Arial"/>
              <a:sym typeface="Arial"/>
            </a:endParaRPr>
          </a:p>
        </p:txBody>
      </p:sp>
      <p:grpSp>
        <p:nvGrpSpPr>
          <p:cNvPr id="103" name="Google Shape;103;p17"/>
          <p:cNvGrpSpPr/>
          <p:nvPr/>
        </p:nvGrpSpPr>
        <p:grpSpPr>
          <a:xfrm>
            <a:off x="223239" y="279138"/>
            <a:ext cx="8769672" cy="4721752"/>
            <a:chOff x="6803275" y="395363"/>
            <a:chExt cx="2212050" cy="2537076"/>
          </a:xfrm>
        </p:grpSpPr>
        <p:pic>
          <p:nvPicPr>
            <p:cNvPr id="104" name="Google Shape;104;p17"/>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05" name="Google Shape;105;p17"/>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06" name="Google Shape;106;p17"/>
            <p:cNvSpPr txBox="1"/>
            <p:nvPr/>
          </p:nvSpPr>
          <p:spPr>
            <a:xfrm>
              <a:off x="6944803" y="684231"/>
              <a:ext cx="1929000" cy="206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800">
                  <a:solidFill>
                    <a:schemeClr val="dk1"/>
                  </a:solidFill>
                  <a:latin typeface="Raleway"/>
                  <a:ea typeface="Raleway"/>
                  <a:cs typeface="Raleway"/>
                  <a:sym typeface="Raleway"/>
                </a:rPr>
                <a:t>Accidents in India</a:t>
              </a:r>
              <a:endParaRPr b="1" sz="1800">
                <a:solidFill>
                  <a:srgbClr val="353535"/>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500">
                  <a:highlight>
                    <a:srgbClr val="FFFFFF"/>
                  </a:highlight>
                </a:rPr>
                <a:t>India has been on the top of list of countries with the highest road fatalities since 2009, when the first Global Status Report on Road was published by WHO. One in every 11 road deaths globally occur on Indian roads.</a:t>
              </a:r>
              <a:endParaRPr sz="1500">
                <a:highlight>
                  <a:srgbClr val="FFFFFF"/>
                </a:highlight>
              </a:endParaRPr>
            </a:p>
            <a:p>
              <a:pPr indent="0" lvl="0" marL="0" rtl="0" algn="l">
                <a:spcBef>
                  <a:spcPts val="0"/>
                </a:spcBef>
                <a:spcAft>
                  <a:spcPts val="0"/>
                </a:spcAft>
                <a:buClr>
                  <a:schemeClr val="dk2"/>
                </a:buClr>
                <a:buSzPts val="1100"/>
                <a:buFont typeface="Arial"/>
                <a:buNone/>
              </a:pPr>
              <a:r>
                <a:rPr lang="en" sz="1500">
                  <a:highlight>
                    <a:srgbClr val="FFFFFF"/>
                  </a:highlight>
                </a:rPr>
                <a:t>India ranks 5 globally and added almost three million new cars registered in 2019 — and a road network, spanning over six million kilometers makes it one of the busiest countries in terms of road traffic.</a:t>
              </a:r>
              <a:endParaRPr sz="1500">
                <a:highlight>
                  <a:srgbClr val="FFFFFF"/>
                </a:highlight>
              </a:endParaRPr>
            </a:p>
            <a:p>
              <a:pPr indent="0" lvl="0" marL="0" rtl="0" algn="l">
                <a:spcBef>
                  <a:spcPts val="0"/>
                </a:spcBef>
                <a:spcAft>
                  <a:spcPts val="0"/>
                </a:spcAft>
                <a:buClr>
                  <a:schemeClr val="dk2"/>
                </a:buClr>
                <a:buSzPts val="1100"/>
                <a:buFont typeface="Arial"/>
                <a:buNone/>
              </a:pPr>
              <a:r>
                <a:t/>
              </a:r>
              <a:endParaRPr sz="1500">
                <a:highlight>
                  <a:srgbClr val="FFFFFF"/>
                </a:highlight>
              </a:endParaRPr>
            </a:p>
            <a:p>
              <a:pPr indent="0" lvl="0" marL="0" rtl="0" algn="l">
                <a:spcBef>
                  <a:spcPts val="0"/>
                </a:spcBef>
                <a:spcAft>
                  <a:spcPts val="0"/>
                </a:spcAft>
                <a:buClr>
                  <a:schemeClr val="dk2"/>
                </a:buClr>
                <a:buSzPts val="1100"/>
                <a:buFont typeface="Arial"/>
                <a:buNone/>
              </a:pPr>
              <a:r>
                <a:rPr lang="en" sz="1500">
                  <a:highlight>
                    <a:srgbClr val="FFFFFF"/>
                  </a:highlight>
                </a:rPr>
                <a:t>We all know how important one’s life is and how these accidents affects people’s life physically as well as mentally. It is something which should be cared of and should be prevented , So we have proposed a model which will prevent few cases which leads to road accidents.</a:t>
              </a:r>
              <a:endParaRPr sz="1500">
                <a:highlight>
                  <a:srgbClr val="FFFFFF"/>
                </a:highlight>
              </a:endParaRPr>
            </a:p>
          </p:txBody>
        </p:sp>
      </p:grpSp>
      <p:pic>
        <p:nvPicPr>
          <p:cNvPr id="107" name="Google Shape;107;p17"/>
          <p:cNvPicPr preferRelativeResize="0"/>
          <p:nvPr/>
        </p:nvPicPr>
        <p:blipFill>
          <a:blip r:embed="rId5">
            <a:alphaModFix/>
          </a:blip>
          <a:stretch>
            <a:fillRect/>
          </a:stretch>
        </p:blipFill>
        <p:spPr>
          <a:xfrm>
            <a:off x="6987750" y="3488825"/>
            <a:ext cx="1177651" cy="1173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ph type="title"/>
          </p:nvPr>
        </p:nvSpPr>
        <p:spPr>
          <a:xfrm>
            <a:off x="1088700" y="1032875"/>
            <a:ext cx="5059800" cy="2914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t/>
            </a:r>
            <a:endParaRPr b="0" sz="2400"/>
          </a:p>
        </p:txBody>
      </p:sp>
      <p:grpSp>
        <p:nvGrpSpPr>
          <p:cNvPr id="113" name="Google Shape;113;p18"/>
          <p:cNvGrpSpPr/>
          <p:nvPr/>
        </p:nvGrpSpPr>
        <p:grpSpPr>
          <a:xfrm>
            <a:off x="525574" y="255163"/>
            <a:ext cx="8175642" cy="4888257"/>
            <a:chOff x="7194374" y="403382"/>
            <a:chExt cx="2295304" cy="2505000"/>
          </a:xfrm>
        </p:grpSpPr>
        <p:pic>
          <p:nvPicPr>
            <p:cNvPr id="114" name="Google Shape;114;p18"/>
            <p:cNvPicPr preferRelativeResize="0"/>
            <p:nvPr/>
          </p:nvPicPr>
          <p:blipFill>
            <a:blip r:embed="rId3">
              <a:alphaModFix/>
            </a:blip>
            <a:stretch>
              <a:fillRect/>
            </a:stretch>
          </p:blipFill>
          <p:spPr>
            <a:xfrm>
              <a:off x="7194374" y="403382"/>
              <a:ext cx="2295304" cy="2505000"/>
            </a:xfrm>
            <a:prstGeom prst="rect">
              <a:avLst/>
            </a:prstGeom>
            <a:noFill/>
            <a:ln>
              <a:noFill/>
            </a:ln>
          </p:spPr>
        </p:pic>
        <p:sp>
          <p:nvSpPr>
            <p:cNvPr id="115" name="Google Shape;115;p18"/>
            <p:cNvSpPr txBox="1"/>
            <p:nvPr/>
          </p:nvSpPr>
          <p:spPr>
            <a:xfrm>
              <a:off x="7330931" y="629123"/>
              <a:ext cx="2010600" cy="20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500">
                  <a:solidFill>
                    <a:schemeClr val="dk1"/>
                  </a:solidFill>
                  <a:latin typeface="Raleway"/>
                  <a:ea typeface="Raleway"/>
                  <a:cs typeface="Raleway"/>
                  <a:sym typeface="Raleway"/>
                </a:rPr>
                <a:t>Literature Survey</a:t>
              </a:r>
              <a:endParaRPr sz="1500">
                <a:solidFill>
                  <a:schemeClr val="dk2"/>
                </a:solidFill>
              </a:endParaRPr>
            </a:p>
            <a:p>
              <a:pPr indent="0" lvl="0" marL="0" rtl="0" algn="l">
                <a:spcBef>
                  <a:spcPts val="800"/>
                </a:spcBef>
                <a:spcAft>
                  <a:spcPts val="0"/>
                </a:spcAft>
                <a:buClr>
                  <a:schemeClr val="dk2"/>
                </a:buClr>
                <a:buSzPts val="1100"/>
                <a:buFont typeface="Arial"/>
                <a:buNone/>
              </a:pPr>
              <a:r>
                <a:rPr lang="en" sz="1200">
                  <a:solidFill>
                    <a:schemeClr val="dk2"/>
                  </a:solidFill>
                </a:rPr>
                <a:t>The proposed system in this PPT aims at reducing the loss of lives due to traffic</a:t>
              </a:r>
              <a:endParaRPr sz="1200">
                <a:solidFill>
                  <a:schemeClr val="dk2"/>
                </a:solidFill>
              </a:endParaRPr>
            </a:p>
            <a:p>
              <a:pPr indent="0" lvl="0" marL="0" rtl="0" algn="l">
                <a:spcBef>
                  <a:spcPts val="800"/>
                </a:spcBef>
                <a:spcAft>
                  <a:spcPts val="0"/>
                </a:spcAft>
                <a:buNone/>
              </a:pPr>
              <a:r>
                <a:rPr lang="en" sz="1200">
                  <a:solidFill>
                    <a:schemeClr val="dk2"/>
                  </a:solidFill>
                </a:rPr>
                <a:t>accidents and performs five main tasks :</a:t>
              </a:r>
              <a:endParaRPr sz="500">
                <a:solidFill>
                  <a:schemeClr val="dk2"/>
                </a:solidFill>
              </a:endParaRPr>
            </a:p>
            <a:p>
              <a:pPr indent="0" lvl="0" marL="0" rtl="0" algn="l">
                <a:lnSpc>
                  <a:spcPct val="100000"/>
                </a:lnSpc>
                <a:spcBef>
                  <a:spcPts val="800"/>
                </a:spcBef>
                <a:spcAft>
                  <a:spcPts val="0"/>
                </a:spcAft>
                <a:buClr>
                  <a:schemeClr val="dk2"/>
                </a:buClr>
                <a:buSzPts val="1100"/>
                <a:buFont typeface="Arial"/>
                <a:buNone/>
              </a:pPr>
              <a:r>
                <a:rPr b="1" lang="en" sz="1100">
                  <a:solidFill>
                    <a:schemeClr val="dk2"/>
                  </a:solidFill>
                </a:rPr>
                <a:t>(1) </a:t>
              </a:r>
              <a:r>
                <a:rPr lang="en" sz="1100">
                  <a:solidFill>
                    <a:schemeClr val="dk2"/>
                  </a:solidFill>
                </a:rPr>
                <a:t>Detecting the current traffic signal by training our model using the COCO dataset. </a:t>
              </a:r>
              <a:r>
                <a:rPr b="1" lang="en" sz="1100">
                  <a:solidFill>
                    <a:schemeClr val="dk2"/>
                  </a:solidFill>
                </a:rPr>
                <a:t>YOLO V2</a:t>
              </a:r>
              <a:r>
                <a:rPr lang="en" sz="1100">
                  <a:solidFill>
                    <a:schemeClr val="dk2"/>
                  </a:solidFill>
                </a:rPr>
                <a:t> and </a:t>
              </a:r>
              <a:r>
                <a:rPr b="1" lang="en" sz="1100">
                  <a:solidFill>
                    <a:schemeClr val="dk2"/>
                  </a:solidFill>
                </a:rPr>
                <a:t>SSD Mobilenet</a:t>
              </a:r>
              <a:r>
                <a:rPr lang="en" sz="1100">
                  <a:solidFill>
                    <a:schemeClr val="dk2"/>
                  </a:solidFill>
                </a:rPr>
                <a:t> merit a special mention, in that the former achieves competitive accuracy results and is the second fastest detector, while the latter, is the fastest and the lightest model in terms of memory consumption, making it an optimal choice for deployment in mobile and embedded devices. </a:t>
              </a:r>
              <a:r>
                <a:rPr b="1" lang="en" sz="1100">
                  <a:solidFill>
                    <a:schemeClr val="dk2"/>
                  </a:solidFill>
                </a:rPr>
                <a:t>[</a:t>
              </a:r>
              <a:r>
                <a:rPr b="1" i="1" lang="en" sz="1100">
                  <a:solidFill>
                    <a:schemeClr val="dk2"/>
                  </a:solidFill>
                </a:rPr>
                <a:t>Alvaro Arcos-Garcıa, Juan A. Alvarez-Garcıa, Luis M. Soria-Morillo, Evaluation of Deep Neural Networks for traffic sign detection systems, Neurocomputing (2018), doi: https://doi.org/10.1016/j.neucom.2018.08.009</a:t>
              </a:r>
              <a:r>
                <a:rPr b="1" lang="en" sz="1100">
                  <a:solidFill>
                    <a:schemeClr val="dk2"/>
                  </a:solidFill>
                </a:rPr>
                <a:t>].</a:t>
              </a:r>
              <a:r>
                <a:rPr lang="en" sz="1100">
                  <a:solidFill>
                    <a:schemeClr val="dk2"/>
                  </a:solidFill>
                </a:rPr>
                <a:t>The evaluation and comparison of these models include mean average precision (mAP), memory allocation, running time, number of floating point operations, number of parameters of the model, and the effect of traffic sign image sizes.</a:t>
              </a:r>
              <a:endParaRPr sz="1100">
                <a:solidFill>
                  <a:schemeClr val="dk2"/>
                </a:solidFill>
              </a:endParaRPr>
            </a:p>
            <a:p>
              <a:pPr indent="0" lvl="0" marL="0" rtl="0" algn="l">
                <a:lnSpc>
                  <a:spcPct val="100000"/>
                </a:lnSpc>
                <a:spcBef>
                  <a:spcPts val="800"/>
                </a:spcBef>
                <a:spcAft>
                  <a:spcPts val="0"/>
                </a:spcAft>
                <a:buClr>
                  <a:schemeClr val="dk2"/>
                </a:buClr>
                <a:buSzPts val="1100"/>
                <a:buFont typeface="Arial"/>
                <a:buNone/>
              </a:pPr>
              <a:r>
                <a:t/>
              </a:r>
              <a:endParaRPr sz="1100">
                <a:solidFill>
                  <a:schemeClr val="dk2"/>
                </a:solidFill>
              </a:endParaRPr>
            </a:p>
            <a:p>
              <a:pPr indent="0" lvl="0" marL="0" rtl="0" algn="l">
                <a:lnSpc>
                  <a:spcPct val="150000"/>
                </a:lnSpc>
                <a:spcBef>
                  <a:spcPts val="800"/>
                </a:spcBef>
                <a:spcAft>
                  <a:spcPts val="0"/>
                </a:spcAft>
                <a:buNone/>
              </a:pPr>
              <a:r>
                <a:rPr b="1" lang="en" sz="1100">
                  <a:solidFill>
                    <a:schemeClr val="dk2"/>
                  </a:solidFill>
                </a:rPr>
                <a:t>(2)</a:t>
              </a:r>
              <a:r>
                <a:rPr lang="en" sz="1100">
                  <a:solidFill>
                    <a:schemeClr val="dk2"/>
                  </a:solidFill>
                </a:rPr>
                <a:t> Identifying the proximity of nearby vehicles by object detection algorithm. It would prevent head</a:t>
              </a:r>
              <a:r>
                <a:rPr lang="en" sz="1100">
                  <a:solidFill>
                    <a:schemeClr val="dk2"/>
                  </a:solidFill>
                </a:rPr>
                <a:t> </a:t>
              </a:r>
              <a:r>
                <a:rPr lang="en" sz="1100">
                  <a:solidFill>
                    <a:schemeClr val="dk2"/>
                  </a:solidFill>
                </a:rPr>
                <a:t>on collision with vehicles on the highway, freeway etc. Here we are going to use</a:t>
              </a:r>
              <a:r>
                <a:rPr b="1" lang="en" sz="1100">
                  <a:solidFill>
                    <a:schemeClr val="dk2"/>
                  </a:solidFill>
                </a:rPr>
                <a:t> MobileNet</a:t>
              </a:r>
              <a:r>
                <a:rPr lang="en" sz="1100">
                  <a:solidFill>
                    <a:schemeClr val="dk2"/>
                  </a:solidFill>
                </a:rPr>
                <a:t> </a:t>
              </a:r>
              <a:r>
                <a:rPr lang="en" sz="1100">
                  <a:solidFill>
                    <a:schemeClr val="dk2"/>
                  </a:solidFill>
                </a:rPr>
                <a:t>architecture, an efficient CNN architecture designed for mobile and embedded vision applications. This architecture uses proven depth-wise separable convolutions to build lightweight deep neural</a:t>
              </a:r>
              <a:r>
                <a:rPr lang="en" sz="1100">
                  <a:solidFill>
                    <a:schemeClr val="dk2"/>
                  </a:solidFill>
                </a:rPr>
                <a:t> </a:t>
              </a:r>
              <a:r>
                <a:rPr lang="en" sz="1100">
                  <a:solidFill>
                    <a:schemeClr val="dk2"/>
                  </a:solidFill>
                </a:rPr>
                <a:t>networks.</a:t>
              </a:r>
              <a:r>
                <a:rPr lang="en" sz="1200">
                  <a:solidFill>
                    <a:schemeClr val="dk2"/>
                  </a:solidFill>
                </a:rPr>
                <a:t> </a:t>
              </a:r>
              <a:r>
                <a:rPr b="1" i="1" lang="en" sz="1200">
                  <a:solidFill>
                    <a:schemeClr val="dk2"/>
                  </a:solidFill>
                </a:rPr>
                <a:t>[</a:t>
              </a:r>
              <a:r>
                <a:rPr b="1" i="1" lang="en" sz="1100">
                  <a:solidFill>
                    <a:schemeClr val="dk2"/>
                  </a:solidFill>
                </a:rPr>
                <a:t>"Convolutional Neural Networks (MobileNet) – DeepLearning 0.1 documentation".</a:t>
              </a:r>
              <a:r>
                <a:rPr b="1" i="1" lang="en" sz="1100">
                  <a:solidFill>
                    <a:schemeClr val="dk2"/>
                  </a:solidFill>
                </a:rPr>
                <a:t> Deep Learning</a:t>
              </a:r>
              <a:r>
                <a:rPr b="1" i="1" lang="en" sz="1100">
                  <a:solidFill>
                    <a:schemeClr val="dk2"/>
                  </a:solidFill>
                </a:rPr>
                <a:t> 0.1. LISA Lab. Retrieved 31 August</a:t>
              </a:r>
              <a:r>
                <a:rPr b="1" i="1" lang="en" sz="1200">
                  <a:solidFill>
                    <a:schemeClr val="dk2"/>
                  </a:solidFill>
                </a:rPr>
                <a:t>].</a:t>
              </a:r>
              <a:endParaRPr b="1" i="1" sz="1200">
                <a:solidFill>
                  <a:schemeClr val="dk2"/>
                </a:solidFill>
              </a:endParaRPr>
            </a:p>
            <a:p>
              <a:pPr indent="0" lvl="0" marL="0" rtl="0" algn="l">
                <a:lnSpc>
                  <a:spcPct val="150000"/>
                </a:lnSpc>
                <a:spcBef>
                  <a:spcPts val="800"/>
                </a:spcBef>
                <a:spcAft>
                  <a:spcPts val="800"/>
                </a:spcAft>
                <a:buNone/>
              </a:pPr>
              <a:r>
                <a:t/>
              </a:r>
              <a:endParaRPr b="1" sz="1100">
                <a:solidFill>
                  <a:schemeClr val="dk2"/>
                </a:solidFill>
              </a:endParaRPr>
            </a:p>
          </p:txBody>
        </p:sp>
      </p:grpSp>
      <p:pic>
        <p:nvPicPr>
          <p:cNvPr descr="Piece of duct tape sticking a note to the slide" id="116" name="Google Shape;116;p18"/>
          <p:cNvPicPr preferRelativeResize="0"/>
          <p:nvPr/>
        </p:nvPicPr>
        <p:blipFill rotWithShape="1">
          <a:blip r:embed="rId4">
            <a:alphaModFix/>
          </a:blip>
          <a:srcRect b="31497" l="-18985" r="30349" t="-15559"/>
          <a:stretch/>
        </p:blipFill>
        <p:spPr>
          <a:xfrm rot="83215">
            <a:off x="1965141" y="117196"/>
            <a:ext cx="3707470" cy="82678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grpSp>
        <p:nvGrpSpPr>
          <p:cNvPr id="121" name="Google Shape;121;p19"/>
          <p:cNvGrpSpPr/>
          <p:nvPr/>
        </p:nvGrpSpPr>
        <p:grpSpPr>
          <a:xfrm>
            <a:off x="619488" y="73775"/>
            <a:ext cx="7905025" cy="4953776"/>
            <a:chOff x="7194374" y="230955"/>
            <a:chExt cx="2295304" cy="2677427"/>
          </a:xfrm>
        </p:grpSpPr>
        <p:pic>
          <p:nvPicPr>
            <p:cNvPr id="122" name="Google Shape;122;p19"/>
            <p:cNvPicPr preferRelativeResize="0"/>
            <p:nvPr/>
          </p:nvPicPr>
          <p:blipFill>
            <a:blip r:embed="rId3">
              <a:alphaModFix/>
            </a:blip>
            <a:stretch>
              <a:fillRect/>
            </a:stretch>
          </p:blipFill>
          <p:spPr>
            <a:xfrm>
              <a:off x="7194374" y="403382"/>
              <a:ext cx="2295304" cy="2505000"/>
            </a:xfrm>
            <a:prstGeom prst="rect">
              <a:avLst/>
            </a:prstGeom>
            <a:noFill/>
            <a:ln>
              <a:noFill/>
            </a:ln>
          </p:spPr>
        </p:pic>
        <p:pic>
          <p:nvPicPr>
            <p:cNvPr descr="Piece of duct tape sticking a note to the slide" id="123" name="Google Shape;123;p19"/>
            <p:cNvPicPr preferRelativeResize="0"/>
            <p:nvPr/>
          </p:nvPicPr>
          <p:blipFill rotWithShape="1">
            <a:blip r:embed="rId4">
              <a:alphaModFix/>
            </a:blip>
            <a:srcRect b="31497" l="-18985" r="30349" t="-15559"/>
            <a:stretch/>
          </p:blipFill>
          <p:spPr>
            <a:xfrm rot="154825">
              <a:off x="7584709" y="254979"/>
              <a:ext cx="1077278" cy="445749"/>
            </a:xfrm>
            <a:prstGeom prst="rect">
              <a:avLst/>
            </a:prstGeom>
            <a:noFill/>
            <a:ln>
              <a:noFill/>
            </a:ln>
          </p:spPr>
        </p:pic>
        <p:sp>
          <p:nvSpPr>
            <p:cNvPr id="124" name="Google Shape;124;p19"/>
            <p:cNvSpPr txBox="1"/>
            <p:nvPr/>
          </p:nvSpPr>
          <p:spPr>
            <a:xfrm>
              <a:off x="7377530" y="624250"/>
              <a:ext cx="1981800" cy="20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Literature Survey</a:t>
              </a:r>
              <a:endParaRPr sz="1300">
                <a:solidFill>
                  <a:schemeClr val="dk2"/>
                </a:solidFill>
              </a:endParaRPr>
            </a:p>
            <a:p>
              <a:pPr indent="0" lvl="0" marL="0" rtl="0" algn="l">
                <a:lnSpc>
                  <a:spcPct val="100000"/>
                </a:lnSpc>
                <a:spcBef>
                  <a:spcPts val="800"/>
                </a:spcBef>
                <a:spcAft>
                  <a:spcPts val="0"/>
                </a:spcAft>
                <a:buNone/>
              </a:pPr>
              <a:r>
                <a:rPr b="1" lang="en" sz="1150">
                  <a:solidFill>
                    <a:schemeClr val="dk2"/>
                  </a:solidFill>
                </a:rPr>
                <a:t>(3)</a:t>
              </a:r>
              <a:r>
                <a:rPr lang="en" sz="1350">
                  <a:solidFill>
                    <a:schemeClr val="dk2"/>
                  </a:solidFill>
                </a:rPr>
                <a:t> </a:t>
              </a:r>
              <a:r>
                <a:rPr lang="en" sz="1100">
                  <a:solidFill>
                    <a:schemeClr val="dk2"/>
                  </a:solidFill>
                </a:rPr>
                <a:t>Monitoring driver’s drowsiness using a Computer vision system. A computer vision system</a:t>
              </a:r>
              <a:r>
                <a:rPr lang="en" sz="500">
                  <a:solidFill>
                    <a:schemeClr val="dk2"/>
                  </a:solidFill>
                </a:rPr>
                <a:t>  </a:t>
              </a:r>
              <a:r>
                <a:rPr lang="en" sz="1100">
                  <a:solidFill>
                    <a:schemeClr val="dk2"/>
                  </a:solidFill>
                </a:rPr>
                <a:t>that can automatically detect driver drowsiness in a real-time video stream and then play an alarm if the driver appears to be drowsy. </a:t>
              </a:r>
              <a:r>
                <a:rPr b="1" lang="en" sz="1100">
                  <a:solidFill>
                    <a:schemeClr val="dk2"/>
                  </a:solidFill>
                </a:rPr>
                <a:t> </a:t>
              </a:r>
              <a:r>
                <a:rPr lang="en" sz="1200">
                  <a:solidFill>
                    <a:schemeClr val="dk2"/>
                  </a:solidFill>
                </a:rPr>
                <a:t>[</a:t>
              </a:r>
              <a:r>
                <a:rPr b="1" i="1" lang="en" sz="1200">
                  <a:solidFill>
                    <a:schemeClr val="dk2"/>
                  </a:solidFill>
                </a:rPr>
                <a:t>“The most accurate method is based on human physiological activity”,Driver Drowsiness Detection System Using Computer Vision, IRJET Volume: 07 Issue: 01 | Jan 2020</a:t>
              </a:r>
              <a:r>
                <a:rPr lang="en" sz="1200">
                  <a:solidFill>
                    <a:schemeClr val="dk2"/>
                  </a:solidFill>
                </a:rPr>
                <a:t> ]</a:t>
              </a:r>
              <a:r>
                <a:rPr b="1" lang="en" sz="800">
                  <a:solidFill>
                    <a:schemeClr val="dk2"/>
                  </a:solidFill>
                </a:rPr>
                <a:t>. </a:t>
              </a:r>
              <a:r>
                <a:rPr lang="en" sz="1100">
                  <a:solidFill>
                    <a:schemeClr val="dk2"/>
                  </a:solidFill>
                </a:rPr>
                <a:t>Those systems shall also be designed to avoid overlap and shall not prompt the driver separately and concurrently or in a confusing manner where one action triggers both systems. </a:t>
              </a:r>
              <a:r>
                <a:rPr b="1" lang="en" sz="1100">
                  <a:solidFill>
                    <a:schemeClr val="dk2"/>
                  </a:solidFill>
                </a:rPr>
                <a:t>This system is also known as Tiredness Detection Warning, Anti Sleep etc.</a:t>
              </a:r>
              <a:endParaRPr b="1" sz="1100">
                <a:solidFill>
                  <a:schemeClr val="dk2"/>
                </a:solidFill>
              </a:endParaRPr>
            </a:p>
            <a:p>
              <a:pPr indent="0" lvl="0" marL="0" rtl="0" algn="l">
                <a:lnSpc>
                  <a:spcPct val="100000"/>
                </a:lnSpc>
                <a:spcBef>
                  <a:spcPts val="800"/>
                </a:spcBef>
                <a:spcAft>
                  <a:spcPts val="0"/>
                </a:spcAft>
                <a:buNone/>
              </a:pPr>
              <a:r>
                <a:t/>
              </a:r>
              <a:endParaRPr b="1" sz="1100">
                <a:solidFill>
                  <a:schemeClr val="dk2"/>
                </a:solidFill>
              </a:endParaRPr>
            </a:p>
            <a:p>
              <a:pPr indent="0" lvl="0" marL="0" rtl="0" algn="l">
                <a:spcBef>
                  <a:spcPts val="800"/>
                </a:spcBef>
                <a:spcAft>
                  <a:spcPts val="0"/>
                </a:spcAft>
                <a:buNone/>
              </a:pPr>
              <a:r>
                <a:rPr b="1" lang="en" sz="1100">
                  <a:solidFill>
                    <a:schemeClr val="dk2"/>
                  </a:solidFill>
                </a:rPr>
                <a:t>(4) </a:t>
              </a:r>
              <a:r>
                <a:rPr lang="en" sz="1100">
                  <a:solidFill>
                    <a:schemeClr val="dk2"/>
                  </a:solidFill>
                </a:rPr>
                <a:t>Our last proposed solution would be </a:t>
              </a:r>
              <a:r>
                <a:rPr lang="en" sz="1200">
                  <a:solidFill>
                    <a:schemeClr val="dk2"/>
                  </a:solidFill>
                  <a:highlight>
                    <a:schemeClr val="lt1"/>
                  </a:highlight>
                  <a:latin typeface="Roboto"/>
                  <a:ea typeface="Roboto"/>
                  <a:cs typeface="Roboto"/>
                  <a:sym typeface="Roboto"/>
                </a:rPr>
                <a:t>system pothole detection system (PDS). It will use the mobility of the particular vehicle on which the system will be fitted, and side by side gather data from the vibrations and the GPS sensors, and further process and filter the data to monitor road</a:t>
              </a:r>
              <a:r>
                <a:rPr lang="en" sz="1200">
                  <a:solidFill>
                    <a:schemeClr val="dk2"/>
                  </a:solidFill>
                  <a:highlight>
                    <a:schemeClr val="lt1"/>
                  </a:highlight>
                  <a:latin typeface="Roboto"/>
                  <a:ea typeface="Roboto"/>
                  <a:cs typeface="Roboto"/>
                  <a:sym typeface="Roboto"/>
                </a:rPr>
                <a:t> </a:t>
              </a:r>
              <a:r>
                <a:rPr lang="en" sz="1200">
                  <a:solidFill>
                    <a:schemeClr val="dk2"/>
                  </a:solidFill>
                  <a:highlight>
                    <a:schemeClr val="lt1"/>
                  </a:highlight>
                  <a:latin typeface="Roboto"/>
                  <a:ea typeface="Roboto"/>
                  <a:cs typeface="Roboto"/>
                  <a:sym typeface="Roboto"/>
                </a:rPr>
                <a:t>surface condition</a:t>
              </a:r>
              <a:r>
                <a:rPr lang="en" sz="1550">
                  <a:solidFill>
                    <a:schemeClr val="dk2"/>
                  </a:solidFill>
                  <a:highlight>
                    <a:srgbClr val="FFFFFF"/>
                  </a:highlight>
                </a:rPr>
                <a:t> </a:t>
              </a:r>
              <a:r>
                <a:rPr b="1" i="1" lang="en" sz="1200">
                  <a:solidFill>
                    <a:srgbClr val="202021"/>
                  </a:solidFill>
                  <a:highlight>
                    <a:srgbClr val="FFFFFF"/>
                  </a:highlight>
                  <a:latin typeface="Roboto"/>
                  <a:ea typeface="Roboto"/>
                  <a:cs typeface="Roboto"/>
                  <a:sym typeface="Roboto"/>
                </a:rPr>
                <a:t>[</a:t>
              </a:r>
              <a:r>
                <a:rPr b="1" i="1" lang="en" sz="1200">
                  <a:solidFill>
                    <a:srgbClr val="202021"/>
                  </a:solidFill>
                  <a:highlight>
                    <a:srgbClr val="FFFFFF"/>
                  </a:highlight>
                </a:rPr>
                <a:t>"A real-time pothole detection approach for intelligent transportation</a:t>
              </a:r>
              <a:r>
                <a:rPr b="1" i="1" lang="en" sz="1200">
                  <a:solidFill>
                    <a:srgbClr val="202021"/>
                  </a:solidFill>
                  <a:highlight>
                    <a:srgbClr val="FFFFFF"/>
                  </a:highlight>
                </a:rPr>
                <a:t> </a:t>
              </a:r>
              <a:r>
                <a:rPr b="1" i="1" lang="en" sz="1200">
                  <a:solidFill>
                    <a:srgbClr val="202021"/>
                  </a:solidFill>
                  <a:highlight>
                    <a:srgbClr val="FFFFFF"/>
                  </a:highlight>
                </a:rPr>
                <a:t>system", Mathematical Problems in Engineering 2015, 2015</a:t>
              </a:r>
              <a:r>
                <a:rPr b="1" i="1" lang="en" sz="1200">
                  <a:solidFill>
                    <a:srgbClr val="202021"/>
                  </a:solidFill>
                  <a:highlight>
                    <a:srgbClr val="FFFFFF"/>
                  </a:highlight>
                </a:rPr>
                <a:t>.</a:t>
              </a:r>
              <a:r>
                <a:rPr b="1" i="1" lang="en" sz="1200">
                  <a:solidFill>
                    <a:srgbClr val="202021"/>
                  </a:solidFill>
                  <a:highlight>
                    <a:srgbClr val="FFFFFF"/>
                  </a:highlight>
                  <a:latin typeface="Roboto"/>
                  <a:ea typeface="Roboto"/>
                  <a:cs typeface="Roboto"/>
                  <a:sym typeface="Roboto"/>
                </a:rPr>
                <a:t>]</a:t>
              </a:r>
              <a:r>
                <a:rPr b="1" lang="en" sz="1200">
                  <a:solidFill>
                    <a:schemeClr val="dk2"/>
                  </a:solidFill>
                  <a:highlight>
                    <a:schemeClr val="lt1"/>
                  </a:highlight>
                  <a:latin typeface="Roboto"/>
                  <a:ea typeface="Roboto"/>
                  <a:cs typeface="Roboto"/>
                  <a:sym typeface="Roboto"/>
                </a:rPr>
                <a:t>.</a:t>
              </a:r>
              <a:r>
                <a:rPr b="1" lang="en" sz="900">
                  <a:solidFill>
                    <a:schemeClr val="dk2"/>
                  </a:solidFill>
                  <a:highlight>
                    <a:schemeClr val="lt1"/>
                  </a:highlight>
                  <a:latin typeface="Roboto"/>
                  <a:ea typeface="Roboto"/>
                  <a:cs typeface="Roboto"/>
                  <a:sym typeface="Roboto"/>
                </a:rPr>
                <a:t> </a:t>
              </a:r>
              <a:r>
                <a:rPr lang="en" sz="1200">
                  <a:solidFill>
                    <a:schemeClr val="dk2"/>
                  </a:solidFill>
                  <a:highlight>
                    <a:schemeClr val="lt1"/>
                  </a:highlight>
                  <a:latin typeface="Roboto"/>
                  <a:ea typeface="Roboto"/>
                  <a:cs typeface="Roboto"/>
                  <a:sym typeface="Roboto"/>
                </a:rPr>
                <a:t>A convolution neural network (CNN)-based model has been designed that takes as input images of potholes and non-pothole roads and gives results for the same</a:t>
              </a:r>
              <a:r>
                <a:rPr b="1" lang="en" sz="1200">
                  <a:solidFill>
                    <a:schemeClr val="dk2"/>
                  </a:solidFill>
                  <a:highlight>
                    <a:schemeClr val="lt1"/>
                  </a:highlight>
                  <a:latin typeface="Roboto"/>
                  <a:ea typeface="Roboto"/>
                  <a:cs typeface="Roboto"/>
                  <a:sym typeface="Roboto"/>
                </a:rPr>
                <a:t>. </a:t>
              </a:r>
              <a:r>
                <a:rPr i="1" lang="en" sz="1200">
                  <a:solidFill>
                    <a:srgbClr val="202021"/>
                  </a:solidFill>
                  <a:highlight>
                    <a:srgbClr val="FFFFFF"/>
                  </a:highlight>
                </a:rPr>
                <a:t>[</a:t>
              </a:r>
              <a:r>
                <a:rPr b="1" i="1" lang="en" sz="1200">
                  <a:solidFill>
                    <a:srgbClr val="202021"/>
                  </a:solidFill>
                  <a:highlight>
                    <a:srgbClr val="FFFFFF"/>
                  </a:highlight>
                </a:rPr>
                <a:t>"Pothole Detection System Using Region-Based Convolutional Neural Network," 2021 IEEE 4th International Conference on Computer and Communication Engineering Technology (CCET), 2021, pp. 6-11</a:t>
              </a:r>
              <a:r>
                <a:rPr i="1" lang="en" sz="1200">
                  <a:solidFill>
                    <a:srgbClr val="202021"/>
                  </a:solidFill>
                  <a:highlight>
                    <a:srgbClr val="FFFFFF"/>
                  </a:highlight>
                </a:rPr>
                <a:t>]</a:t>
              </a:r>
              <a:endParaRPr i="1" sz="1750">
                <a:solidFill>
                  <a:srgbClr val="202021"/>
                </a:solidFill>
                <a:highlight>
                  <a:srgbClr val="FFFFFF"/>
                </a:highlight>
              </a:endParaRPr>
            </a:p>
            <a:p>
              <a:pPr indent="0" lvl="0" marL="0" rtl="0" algn="l">
                <a:spcBef>
                  <a:spcPts val="800"/>
                </a:spcBef>
                <a:spcAft>
                  <a:spcPts val="0"/>
                </a:spcAft>
                <a:buNone/>
              </a:pPr>
              <a:r>
                <a:t/>
              </a:r>
              <a:endParaRPr b="1" sz="1200">
                <a:solidFill>
                  <a:schemeClr val="dk2"/>
                </a:solidFill>
                <a:highlight>
                  <a:schemeClr val="lt1"/>
                </a:highlight>
                <a:latin typeface="Roboto"/>
                <a:ea typeface="Roboto"/>
                <a:cs typeface="Roboto"/>
                <a:sym typeface="Roboto"/>
              </a:endParaRPr>
            </a:p>
            <a:p>
              <a:pPr indent="0" lvl="0" marL="0" rtl="0" algn="l">
                <a:spcBef>
                  <a:spcPts val="800"/>
                </a:spcBef>
                <a:spcAft>
                  <a:spcPts val="800"/>
                </a:spcAft>
                <a:buNone/>
              </a:pPr>
              <a:r>
                <a:t/>
              </a:r>
              <a:endParaRPr b="1" sz="1450">
                <a:solidFill>
                  <a:schemeClr val="dk2"/>
                </a:solidFill>
                <a:latin typeface="Times New Roman"/>
                <a:ea typeface="Times New Roman"/>
                <a:cs typeface="Times New Roman"/>
                <a:sym typeface="Times New Roman"/>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grpSp>
        <p:nvGrpSpPr>
          <p:cNvPr id="129" name="Google Shape;129;p20"/>
          <p:cNvGrpSpPr/>
          <p:nvPr/>
        </p:nvGrpSpPr>
        <p:grpSpPr>
          <a:xfrm>
            <a:off x="223239" y="338846"/>
            <a:ext cx="8769672" cy="4662043"/>
            <a:chOff x="6803275" y="427445"/>
            <a:chExt cx="2212050" cy="2504994"/>
          </a:xfrm>
        </p:grpSpPr>
        <p:pic>
          <p:nvPicPr>
            <p:cNvPr id="130" name="Google Shape;130;p20"/>
            <p:cNvPicPr preferRelativeResize="0"/>
            <p:nvPr/>
          </p:nvPicPr>
          <p:blipFill>
            <a:blip r:embed="rId3">
              <a:alphaModFix/>
            </a:blip>
            <a:stretch>
              <a:fillRect/>
            </a:stretch>
          </p:blipFill>
          <p:spPr>
            <a:xfrm>
              <a:off x="6803275" y="427445"/>
              <a:ext cx="2212050" cy="2504994"/>
            </a:xfrm>
            <a:prstGeom prst="rect">
              <a:avLst/>
            </a:prstGeom>
            <a:noFill/>
            <a:ln>
              <a:noFill/>
            </a:ln>
          </p:spPr>
        </p:pic>
        <p:sp>
          <p:nvSpPr>
            <p:cNvPr id="131" name="Google Shape;131;p20"/>
            <p:cNvSpPr txBox="1"/>
            <p:nvPr/>
          </p:nvSpPr>
          <p:spPr>
            <a:xfrm>
              <a:off x="6944803" y="684231"/>
              <a:ext cx="1929000" cy="206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600">
                  <a:solidFill>
                    <a:schemeClr val="dk1"/>
                  </a:solidFill>
                  <a:latin typeface="Raleway"/>
                  <a:ea typeface="Raleway"/>
                  <a:cs typeface="Raleway"/>
                  <a:sym typeface="Raleway"/>
                </a:rPr>
                <a:t>Literature Survey</a:t>
              </a:r>
              <a:endParaRPr b="1" sz="1600">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b="1" lang="en" sz="1100">
                  <a:solidFill>
                    <a:schemeClr val="dk2"/>
                  </a:solidFill>
                </a:rPr>
                <a:t>(5) </a:t>
              </a:r>
              <a:r>
                <a:rPr lang="en" sz="1100">
                  <a:solidFill>
                    <a:schemeClr val="dk2"/>
                  </a:solidFill>
                </a:rPr>
                <a:t>It is a natural psyche of humans to excel. But when we are sharing the road with other users we will always want to take a control. Increase in speed multiplies the risk of accident and severity of injury during accident. In our project we have used GSM/GPRS modem to locate the exact position of the vehicle. GPS is used for tracking the position of the vehicle, GSM is used for sending the message.</a:t>
              </a:r>
              <a:r>
                <a:rPr b="1" lang="en" sz="1100">
                  <a:solidFill>
                    <a:schemeClr val="dk2"/>
                  </a:solidFill>
                </a:rPr>
                <a:t> </a:t>
              </a:r>
              <a:r>
                <a:rPr b="1" i="1" lang="en" sz="1100">
                  <a:solidFill>
                    <a:schemeClr val="dk2"/>
                  </a:solidFill>
                </a:rPr>
                <a:t>[ “GPS beneficiary has turned into a vital piece of a vehicle. Other than utilizing as a part of different purposes, the GPS can likewise screen the speed and Distinguish a mishap” , Iot Based Automatic Accident Vehicle Location Sharing System , INTERNATIONAL JOURNAL OF SCIENTIFIC &amp; TECHNOLOGY RESEARCH VOLUME 8, ISSUE 10, OCTOBER 2019 ISSN 2277-8616]</a:t>
              </a:r>
              <a:endParaRPr b="1" i="1" sz="1100">
                <a:solidFill>
                  <a:schemeClr val="dk2"/>
                </a:solidFill>
              </a:endParaRPr>
            </a:p>
            <a:p>
              <a:pPr indent="0" lvl="0" marL="0" rtl="0" algn="l">
                <a:spcBef>
                  <a:spcPts val="800"/>
                </a:spcBef>
                <a:spcAft>
                  <a:spcPts val="0"/>
                </a:spcAft>
                <a:buClr>
                  <a:schemeClr val="dk2"/>
                </a:buClr>
                <a:buSzPts val="1100"/>
                <a:buFont typeface="Arial"/>
                <a:buNone/>
              </a:pPr>
              <a:r>
                <a:t/>
              </a:r>
              <a:endParaRPr sz="1500">
                <a:highlight>
                  <a:srgbClr val="FFFFFF"/>
                </a:highlight>
              </a:endParaRPr>
            </a:p>
            <a:p>
              <a:pPr indent="0" lvl="0" marL="0" rtl="0" algn="l">
                <a:spcBef>
                  <a:spcPts val="0"/>
                </a:spcBef>
                <a:spcAft>
                  <a:spcPts val="0"/>
                </a:spcAft>
                <a:buClr>
                  <a:schemeClr val="dk2"/>
                </a:buClr>
                <a:buSzPts val="1100"/>
                <a:buFont typeface="Arial"/>
                <a:buNone/>
              </a:pPr>
              <a:r>
                <a:t/>
              </a:r>
              <a:endParaRPr sz="1500">
                <a:highlight>
                  <a:srgbClr val="FFFFFF"/>
                </a:highlight>
              </a:endParaRPr>
            </a:p>
          </p:txBody>
        </p:sp>
      </p:grpSp>
      <p:pic>
        <p:nvPicPr>
          <p:cNvPr descr="Piece of duct tape sticking a note to the slide" id="132" name="Google Shape;132;p20"/>
          <p:cNvPicPr preferRelativeResize="0"/>
          <p:nvPr/>
        </p:nvPicPr>
        <p:blipFill rotWithShape="1">
          <a:blip r:embed="rId4">
            <a:alphaModFix/>
          </a:blip>
          <a:srcRect b="31497" l="-18985" r="30349" t="-15559"/>
          <a:stretch/>
        </p:blipFill>
        <p:spPr>
          <a:xfrm rot="83215">
            <a:off x="1965141" y="117196"/>
            <a:ext cx="3707470" cy="82678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nvSpPr>
        <p:spPr>
          <a:xfrm>
            <a:off x="682675" y="244550"/>
            <a:ext cx="5040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chemeClr val="accent5"/>
                </a:solidFill>
                <a:latin typeface="Lato"/>
                <a:ea typeface="Lato"/>
                <a:cs typeface="Lato"/>
                <a:sym typeface="Lato"/>
              </a:rPr>
              <a:t>Gatherings from Our Survey …</a:t>
            </a:r>
            <a:endParaRPr b="1" sz="2200">
              <a:solidFill>
                <a:schemeClr val="accent5"/>
              </a:solidFill>
              <a:latin typeface="Lato"/>
              <a:ea typeface="Lato"/>
              <a:cs typeface="Lato"/>
              <a:sym typeface="Lato"/>
            </a:endParaRPr>
          </a:p>
        </p:txBody>
      </p:sp>
      <p:sp>
        <p:nvSpPr>
          <p:cNvPr id="138" name="Google Shape;138;p21"/>
          <p:cNvSpPr txBox="1"/>
          <p:nvPr>
            <p:ph type="title"/>
          </p:nvPr>
        </p:nvSpPr>
        <p:spPr>
          <a:xfrm>
            <a:off x="283100" y="1851650"/>
            <a:ext cx="6244200" cy="2695800"/>
          </a:xfrm>
          <a:prstGeom prst="rect">
            <a:avLst/>
          </a:prstGeom>
        </p:spPr>
        <p:txBody>
          <a:bodyPr anchorCtr="0" anchor="ctr" bIns="91425" lIns="91425" spcFirstLastPara="1" rIns="91425" wrap="square" tIns="91425">
            <a:noAutofit/>
          </a:bodyPr>
          <a:lstStyle/>
          <a:p>
            <a:pPr indent="-323850" lvl="0" marL="457200" rtl="0" algn="l">
              <a:spcBef>
                <a:spcPts val="0"/>
              </a:spcBef>
              <a:spcAft>
                <a:spcPts val="0"/>
              </a:spcAft>
              <a:buClr>
                <a:schemeClr val="accent5"/>
              </a:buClr>
              <a:buSzPts val="1500"/>
              <a:buFont typeface="Times New Roman"/>
              <a:buAutoNum type="arabicParenR"/>
            </a:pPr>
            <a:r>
              <a:rPr b="0" lang="en" sz="1500">
                <a:latin typeface="Times New Roman"/>
                <a:ea typeface="Times New Roman"/>
                <a:cs typeface="Times New Roman"/>
                <a:sym typeface="Times New Roman"/>
              </a:rPr>
              <a:t>These models would help in minimizing the limitations of existing models.</a:t>
            </a:r>
            <a:endParaRPr b="0" sz="1500">
              <a:latin typeface="Times New Roman"/>
              <a:ea typeface="Times New Roman"/>
              <a:cs typeface="Times New Roman"/>
              <a:sym typeface="Times New Roman"/>
            </a:endParaRPr>
          </a:p>
          <a:p>
            <a:pPr indent="0" lvl="0" marL="457200" rtl="0" algn="l">
              <a:spcBef>
                <a:spcPts val="800"/>
              </a:spcBef>
              <a:spcAft>
                <a:spcPts val="0"/>
              </a:spcAft>
              <a:buClr>
                <a:schemeClr val="dk2"/>
              </a:buClr>
              <a:buSzPts val="1100"/>
              <a:buFont typeface="Arial"/>
              <a:buNone/>
            </a:pPr>
            <a:r>
              <a:t/>
            </a:r>
            <a:endParaRPr b="0" sz="1500">
              <a:solidFill>
                <a:schemeClr val="accent5"/>
              </a:solidFill>
              <a:latin typeface="Times New Roman"/>
              <a:ea typeface="Times New Roman"/>
              <a:cs typeface="Times New Roman"/>
              <a:sym typeface="Times New Roman"/>
            </a:endParaRPr>
          </a:p>
          <a:p>
            <a:pPr indent="-323850" lvl="0" marL="457200" rtl="0" algn="l">
              <a:spcBef>
                <a:spcPts val="800"/>
              </a:spcBef>
              <a:spcAft>
                <a:spcPts val="0"/>
              </a:spcAft>
              <a:buSzPts val="1500"/>
              <a:buFont typeface="Times New Roman"/>
              <a:buAutoNum type="arabicParenR"/>
            </a:pPr>
            <a:r>
              <a:rPr b="0" lang="en" sz="1500">
                <a:solidFill>
                  <a:schemeClr val="accent5"/>
                </a:solidFill>
                <a:latin typeface="Times New Roman"/>
                <a:ea typeface="Times New Roman"/>
                <a:cs typeface="Times New Roman"/>
                <a:sym typeface="Times New Roman"/>
              </a:rPr>
              <a:t>Enhancing the security of vehicles and human beings by reducing accidental injuries.</a:t>
            </a:r>
            <a:endParaRPr b="0" sz="1500">
              <a:solidFill>
                <a:schemeClr val="accent5"/>
              </a:solidFill>
              <a:latin typeface="Times New Roman"/>
              <a:ea typeface="Times New Roman"/>
              <a:cs typeface="Times New Roman"/>
              <a:sym typeface="Times New Roman"/>
            </a:endParaRPr>
          </a:p>
          <a:p>
            <a:pPr indent="0" lvl="0" marL="457200" rtl="0" algn="l">
              <a:spcBef>
                <a:spcPts val="800"/>
              </a:spcBef>
              <a:spcAft>
                <a:spcPts val="0"/>
              </a:spcAft>
              <a:buClr>
                <a:schemeClr val="dk2"/>
              </a:buClr>
              <a:buSzPts val="1100"/>
              <a:buFont typeface="Arial"/>
              <a:buNone/>
            </a:pPr>
            <a:r>
              <a:t/>
            </a:r>
            <a:endParaRPr b="0" sz="1500">
              <a:latin typeface="Times New Roman"/>
              <a:ea typeface="Times New Roman"/>
              <a:cs typeface="Times New Roman"/>
              <a:sym typeface="Times New Roman"/>
            </a:endParaRPr>
          </a:p>
          <a:p>
            <a:pPr indent="-323850" lvl="0" marL="457200" rtl="0" algn="l">
              <a:spcBef>
                <a:spcPts val="800"/>
              </a:spcBef>
              <a:spcAft>
                <a:spcPts val="0"/>
              </a:spcAft>
              <a:buClr>
                <a:schemeClr val="accent5"/>
              </a:buClr>
              <a:buSzPts val="1500"/>
              <a:buFont typeface="Times New Roman"/>
              <a:buAutoNum type="arabicParenR"/>
            </a:pPr>
            <a:r>
              <a:rPr b="0" lang="en" sz="1500">
                <a:latin typeface="Times New Roman"/>
                <a:ea typeface="Times New Roman"/>
                <a:cs typeface="Times New Roman"/>
                <a:sym typeface="Times New Roman"/>
              </a:rPr>
              <a:t>These models will be useful for less memory space and gives more accurate results. </a:t>
            </a:r>
            <a:endParaRPr b="0" sz="1500">
              <a:latin typeface="Times New Roman"/>
              <a:ea typeface="Times New Roman"/>
              <a:cs typeface="Times New Roman"/>
              <a:sym typeface="Times New Roman"/>
            </a:endParaRPr>
          </a:p>
          <a:p>
            <a:pPr indent="0" lvl="0" marL="457200" rtl="0" algn="l">
              <a:spcBef>
                <a:spcPts val="800"/>
              </a:spcBef>
              <a:spcAft>
                <a:spcPts val="0"/>
              </a:spcAft>
              <a:buClr>
                <a:schemeClr val="dk2"/>
              </a:buClr>
              <a:buSzPts val="1100"/>
              <a:buFont typeface="Arial"/>
              <a:buNone/>
            </a:pPr>
            <a:r>
              <a:t/>
            </a:r>
            <a:endParaRPr b="0" sz="1500">
              <a:latin typeface="Times New Roman"/>
              <a:ea typeface="Times New Roman"/>
              <a:cs typeface="Times New Roman"/>
              <a:sym typeface="Times New Roman"/>
            </a:endParaRPr>
          </a:p>
          <a:p>
            <a:pPr indent="-323850" lvl="0" marL="457200" rtl="0" algn="l">
              <a:spcBef>
                <a:spcPts val="800"/>
              </a:spcBef>
              <a:spcAft>
                <a:spcPts val="0"/>
              </a:spcAft>
              <a:buSzPts val="1500"/>
              <a:buFont typeface="Times New Roman"/>
              <a:buAutoNum type="arabicParenR"/>
            </a:pPr>
            <a:r>
              <a:rPr b="0" lang="en" sz="1500">
                <a:solidFill>
                  <a:schemeClr val="accent5"/>
                </a:solidFill>
                <a:latin typeface="Times New Roman"/>
                <a:ea typeface="Times New Roman"/>
                <a:cs typeface="Times New Roman"/>
                <a:sym typeface="Times New Roman"/>
              </a:rPr>
              <a:t>Most models of this project use the CNN for processing the images.</a:t>
            </a:r>
            <a:endParaRPr b="0" sz="1500">
              <a:solidFill>
                <a:schemeClr val="accent5"/>
              </a:solidFill>
              <a:latin typeface="Times New Roman"/>
              <a:ea typeface="Times New Roman"/>
              <a:cs typeface="Times New Roman"/>
              <a:sym typeface="Times New Roman"/>
            </a:endParaRPr>
          </a:p>
          <a:p>
            <a:pPr indent="0" lvl="0" marL="0" rtl="0" algn="l">
              <a:spcBef>
                <a:spcPts val="800"/>
              </a:spcBef>
              <a:spcAft>
                <a:spcPts val="0"/>
              </a:spcAft>
              <a:buClr>
                <a:schemeClr val="dk2"/>
              </a:buClr>
              <a:buSzPts val="1100"/>
              <a:buFont typeface="Arial"/>
              <a:buNone/>
            </a:pPr>
            <a:r>
              <a:t/>
            </a:r>
            <a:endParaRPr sz="1200"/>
          </a:p>
          <a:p>
            <a:pPr indent="0" lvl="0" marL="0" rtl="0" algn="l">
              <a:spcBef>
                <a:spcPts val="0"/>
              </a:spcBef>
              <a:spcAft>
                <a:spcPts val="0"/>
              </a:spcAft>
              <a:buClr>
                <a:schemeClr val="dk2"/>
              </a:buClr>
              <a:buSzPts val="1100"/>
              <a:buFont typeface="Arial"/>
              <a:buNone/>
            </a:pPr>
            <a:r>
              <a:t/>
            </a:r>
            <a:endParaRPr sz="1200"/>
          </a:p>
        </p:txBody>
      </p:sp>
      <p:pic>
        <p:nvPicPr>
          <p:cNvPr id="139" name="Google Shape;139;p21"/>
          <p:cNvPicPr preferRelativeResize="0"/>
          <p:nvPr/>
        </p:nvPicPr>
        <p:blipFill>
          <a:blip r:embed="rId3">
            <a:alphaModFix/>
          </a:blip>
          <a:stretch>
            <a:fillRect/>
          </a:stretch>
        </p:blipFill>
        <p:spPr>
          <a:xfrm>
            <a:off x="6171625" y="1022300"/>
            <a:ext cx="2819976" cy="2819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